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Verlag" charset="1" panose="00000000000000000000"/>
      <p:regular r:id="rId14"/>
    </p:embeddedFont>
    <p:embeddedFont>
      <p:font typeface="Trebuchet MS" charset="1" panose="020B0603020202020204"/>
      <p:regular r:id="rId15"/>
    </p:embeddedFont>
    <p:embeddedFont>
      <p:font typeface="Brittany" charset="1" panose="00000000000000000000"/>
      <p:regular r:id="rId16"/>
    </p:embeddedFont>
    <p:embeddedFont>
      <p:font typeface="Lato" charset="1" panose="020F0502020204030203"/>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1.png" Type="http://schemas.openxmlformats.org/officeDocument/2006/relationships/image"/><Relationship Id="rId4" Target="../media/image6.png" Type="http://schemas.openxmlformats.org/officeDocument/2006/relationships/image"/><Relationship Id="rId5"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media/image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parkregisbirmingham.co.uk" TargetMode="External" Type="http://schemas.openxmlformats.org/officeDocument/2006/relationships/hyperlink"/><Relationship Id="rId3" Target="https://www.parkregisbirmingham.co.uk" TargetMode="External" Type="http://schemas.openxmlformats.org/officeDocument/2006/relationships/hyperlink"/><Relationship Id="rId4" Target="https://www.parkregisbirmingham.co.uk" TargetMode="External" Type="http://schemas.openxmlformats.org/officeDocument/2006/relationships/hyperlink"/><Relationship Id="rId5" Target="https://www.parkregisbirmingham.co.uk" TargetMode="External" Type="http://schemas.openxmlformats.org/officeDocument/2006/relationships/hyperlink"/><Relationship Id="rId6" Target="../media/image2.png" Type="http://schemas.openxmlformats.org/officeDocument/2006/relationships/image"/><Relationship Id="rId7" Target="../media/image8.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https://www.parkregisbirmingham.co.uk" TargetMode="External" Type="http://schemas.openxmlformats.org/officeDocument/2006/relationships/hyperlink"/><Relationship Id="rId4" Target="../media/image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parkregisbirmingham.co.uk" TargetMode="External" Type="http://schemas.openxmlformats.org/officeDocument/2006/relationships/hyperlink"/><Relationship Id="rId3" Target="https://www.toogoodtogo.com/?utm_medium=search&amp;utm_source=google&amp;utm_campaign=uk_b2b_paid_marketing_search_google_generic&amp;utm_content=145160682893&amp;utm_term=too+good+to+go&amp;gad_source=1&amp;gclid=CjwKCAjwnei0BhB-EiwAA2xuBoGVK-XfBSBTROnKScrRLKdPO82NUGame6y2TrtOYLe14-XRJ3ZYVxoC0FgQAvD_BwE" TargetMode="External" Type="http://schemas.openxmlformats.org/officeDocument/2006/relationships/hyperlink"/><Relationship Id="rId4" Target="https://www.parkregisbirmingham.co.uk" TargetMode="External" Type="http://schemas.openxmlformats.org/officeDocument/2006/relationships/hyperlink"/><Relationship Id="rId5" Target="https://www.parkregisbirmingham.co.uk" TargetMode="External" Type="http://schemas.openxmlformats.org/officeDocument/2006/relationships/hyperlink"/><Relationship Id="rId6" Target="https://www.parkregisbirmingham.co.uk" TargetMode="External" Type="http://schemas.openxmlformats.org/officeDocument/2006/relationships/hyperlink"/><Relationship Id="rId7" Target="https://www.parkregisbirmingham.co.uk" TargetMode="External" Type="http://schemas.openxmlformats.org/officeDocument/2006/relationships/hyperlink"/><Relationship Id="rId8" Target="../media/image2.png" Type="http://schemas.openxmlformats.org/officeDocument/2006/relationships/image"/><Relationship Id="rId9" Target="../media/image10.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parkregisbirmingham.co.uk" TargetMode="External" Type="http://schemas.openxmlformats.org/officeDocument/2006/relationships/hyperlink"/><Relationship Id="rId3" Target="https://www.parkregisbirmingham.co.uk" TargetMode="External" Type="http://schemas.openxmlformats.org/officeDocument/2006/relationships/hyperlink"/><Relationship Id="rId4" Target="https://www.parkregisbirmingham.co.uk" TargetMode="External" Type="http://schemas.openxmlformats.org/officeDocument/2006/relationships/hyperlink"/><Relationship Id="rId5" Target="https://www.parkregisbirmingham.co.uk" TargetMode="External" Type="http://schemas.openxmlformats.org/officeDocument/2006/relationships/hyperlink"/><Relationship Id="rId6" Target="../media/image2.png" Type="http://schemas.openxmlformats.org/officeDocument/2006/relationships/image"/><Relationship Id="rId7" Target="../media/image11.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png" Type="http://schemas.openxmlformats.org/officeDocument/2006/relationships/image"/><Relationship Id="rId11" Target="../media/image3.jpeg" Type="http://schemas.openxmlformats.org/officeDocument/2006/relationships/image"/><Relationship Id="rId12" Target="https://www.parkregisbirmingham.co.uk" TargetMode="External" Type="http://schemas.openxmlformats.org/officeDocument/2006/relationships/hyperlink"/><Relationship Id="rId13" Target="https://www.parkregisbirmingham.co.uk" TargetMode="External" Type="http://schemas.openxmlformats.org/officeDocument/2006/relationships/hyperlink"/><Relationship Id="rId2" Target="../media/image12.png" Type="http://schemas.openxmlformats.org/officeDocument/2006/relationships/image"/><Relationship Id="rId3" Target="../media/image13.sv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 Id="rId6" Target="../media/image16.png" Type="http://schemas.openxmlformats.org/officeDocument/2006/relationships/image"/><Relationship Id="rId7" Target="../media/image17.svg" Type="http://schemas.openxmlformats.org/officeDocument/2006/relationships/image"/><Relationship Id="rId8" Target="../media/image18.png" Type="http://schemas.openxmlformats.org/officeDocument/2006/relationships/image"/><Relationship Id="rId9" Target="../media/image19.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50266E"/>
        </a:solidFill>
      </p:bgPr>
    </p:bg>
    <p:spTree>
      <p:nvGrpSpPr>
        <p:cNvPr id="1" name=""/>
        <p:cNvGrpSpPr/>
        <p:nvPr/>
      </p:nvGrpSpPr>
      <p:grpSpPr>
        <a:xfrm>
          <a:off x="0" y="0"/>
          <a:ext cx="0" cy="0"/>
          <a:chOff x="0" y="0"/>
          <a:chExt cx="0" cy="0"/>
        </a:xfrm>
      </p:grpSpPr>
      <p:sp>
        <p:nvSpPr>
          <p:cNvPr name="Freeform 2" id="2"/>
          <p:cNvSpPr/>
          <p:nvPr/>
        </p:nvSpPr>
        <p:spPr>
          <a:xfrm flipH="false" flipV="false" rot="0">
            <a:off x="12225319" y="9555523"/>
            <a:ext cx="2097532" cy="525253"/>
          </a:xfrm>
          <a:custGeom>
            <a:avLst/>
            <a:gdLst/>
            <a:ahLst/>
            <a:cxnLst/>
            <a:rect r="r" b="b" t="t" l="l"/>
            <a:pathLst>
              <a:path h="525253" w="2097532">
                <a:moveTo>
                  <a:pt x="0" y="0"/>
                </a:moveTo>
                <a:lnTo>
                  <a:pt x="2097533" y="0"/>
                </a:lnTo>
                <a:lnTo>
                  <a:pt x="2097533" y="525253"/>
                </a:lnTo>
                <a:lnTo>
                  <a:pt x="0" y="525253"/>
                </a:lnTo>
                <a:lnTo>
                  <a:pt x="0" y="0"/>
                </a:lnTo>
                <a:close/>
              </a:path>
            </a:pathLst>
          </a:custGeom>
          <a:blipFill>
            <a:blip r:embed="rId2"/>
            <a:stretch>
              <a:fillRect l="0" t="0" r="0" b="0"/>
            </a:stretch>
          </a:blipFill>
        </p:spPr>
      </p:sp>
      <p:sp>
        <p:nvSpPr>
          <p:cNvPr name="Freeform 3" id="3"/>
          <p:cNvSpPr/>
          <p:nvPr/>
        </p:nvSpPr>
        <p:spPr>
          <a:xfrm flipH="false" flipV="false" rot="0">
            <a:off x="15912671" y="9616445"/>
            <a:ext cx="2153241" cy="483381"/>
          </a:xfrm>
          <a:custGeom>
            <a:avLst/>
            <a:gdLst/>
            <a:ahLst/>
            <a:cxnLst/>
            <a:rect r="r" b="b" t="t" l="l"/>
            <a:pathLst>
              <a:path h="483381" w="2153241">
                <a:moveTo>
                  <a:pt x="0" y="0"/>
                </a:moveTo>
                <a:lnTo>
                  <a:pt x="2153242" y="0"/>
                </a:lnTo>
                <a:lnTo>
                  <a:pt x="2153242" y="483381"/>
                </a:lnTo>
                <a:lnTo>
                  <a:pt x="0" y="483381"/>
                </a:lnTo>
                <a:lnTo>
                  <a:pt x="0" y="0"/>
                </a:lnTo>
                <a:close/>
              </a:path>
            </a:pathLst>
          </a:custGeom>
          <a:blipFill>
            <a:blip r:embed="rId3"/>
            <a:stretch>
              <a:fillRect l="0" t="0" r="0" b="0"/>
            </a:stretch>
          </a:blipFill>
        </p:spPr>
      </p:sp>
      <p:grpSp>
        <p:nvGrpSpPr>
          <p:cNvPr name="Group 4" id="4"/>
          <p:cNvGrpSpPr/>
          <p:nvPr/>
        </p:nvGrpSpPr>
        <p:grpSpPr>
          <a:xfrm rot="0">
            <a:off x="7429500" y="0"/>
            <a:ext cx="10858500" cy="10287000"/>
            <a:chOff x="0" y="0"/>
            <a:chExt cx="14478000" cy="13716000"/>
          </a:xfrm>
        </p:grpSpPr>
        <p:pic>
          <p:nvPicPr>
            <p:cNvPr name="Picture 5" id="5"/>
            <p:cNvPicPr>
              <a:picLocks noChangeAspect="true"/>
            </p:cNvPicPr>
            <p:nvPr/>
          </p:nvPicPr>
          <p:blipFill>
            <a:blip r:embed="rId4"/>
            <a:srcRect l="0" t="0" r="9414" b="0"/>
            <a:stretch>
              <a:fillRect/>
            </a:stretch>
          </p:blipFill>
          <p:spPr>
            <a:xfrm flipH="false" flipV="false">
              <a:off x="0" y="0"/>
              <a:ext cx="14478000" cy="13716000"/>
            </a:xfrm>
            <a:prstGeom prst="rect">
              <a:avLst/>
            </a:prstGeom>
          </p:spPr>
        </p:pic>
      </p:grpSp>
      <p:sp>
        <p:nvSpPr>
          <p:cNvPr name="AutoShape 6" id="6"/>
          <p:cNvSpPr/>
          <p:nvPr/>
        </p:nvSpPr>
        <p:spPr>
          <a:xfrm rot="0">
            <a:off x="-1873250" y="3056567"/>
            <a:ext cx="11017250" cy="7505700"/>
          </a:xfrm>
          <a:prstGeom prst="rect">
            <a:avLst/>
          </a:prstGeom>
          <a:solidFill>
            <a:srgbClr val="FFFFFF"/>
          </a:solidFill>
        </p:spPr>
      </p:sp>
      <p:grpSp>
        <p:nvGrpSpPr>
          <p:cNvPr name="Group 7" id="7"/>
          <p:cNvGrpSpPr/>
          <p:nvPr/>
        </p:nvGrpSpPr>
        <p:grpSpPr>
          <a:xfrm rot="0">
            <a:off x="7429500" y="8572500"/>
            <a:ext cx="1714500" cy="1714500"/>
            <a:chOff x="0" y="0"/>
            <a:chExt cx="2286000" cy="2286000"/>
          </a:xfrm>
        </p:grpSpPr>
        <p:grpSp>
          <p:nvGrpSpPr>
            <p:cNvPr name="Group 8" id="8"/>
            <p:cNvGrpSpPr/>
            <p:nvPr/>
          </p:nvGrpSpPr>
          <p:grpSpPr>
            <a:xfrm rot="0">
              <a:off x="0" y="0"/>
              <a:ext cx="2286000" cy="2286000"/>
              <a:chOff x="0" y="0"/>
              <a:chExt cx="1913890" cy="1913890"/>
            </a:xfrm>
          </p:grpSpPr>
          <p:sp>
            <p:nvSpPr>
              <p:cNvPr name="Freeform 9" id="9"/>
              <p:cNvSpPr/>
              <p:nvPr/>
            </p:nvSpPr>
            <p:spPr>
              <a:xfrm flipH="false" flipV="false" rot="0">
                <a:off x="0" y="0"/>
                <a:ext cx="1913890" cy="1913890"/>
              </a:xfrm>
              <a:custGeom>
                <a:avLst/>
                <a:gdLst/>
                <a:ahLst/>
                <a:cxnLst/>
                <a:rect r="r" b="b" t="t" l="l"/>
                <a:pathLst>
                  <a:path h="1913890" w="1913890">
                    <a:moveTo>
                      <a:pt x="0" y="0"/>
                    </a:moveTo>
                    <a:lnTo>
                      <a:pt x="1913890" y="0"/>
                    </a:lnTo>
                    <a:lnTo>
                      <a:pt x="1913890" y="1913890"/>
                    </a:lnTo>
                    <a:lnTo>
                      <a:pt x="0" y="1913890"/>
                    </a:lnTo>
                    <a:close/>
                  </a:path>
                </a:pathLst>
              </a:custGeom>
              <a:solidFill>
                <a:srgbClr val="50266E"/>
              </a:solidFill>
            </p:spPr>
          </p:sp>
        </p:grpSp>
        <p:grpSp>
          <p:nvGrpSpPr>
            <p:cNvPr name="Group 10" id="10"/>
            <p:cNvGrpSpPr/>
            <p:nvPr/>
          </p:nvGrpSpPr>
          <p:grpSpPr>
            <a:xfrm rot="0">
              <a:off x="745837" y="914400"/>
              <a:ext cx="794327" cy="559504"/>
              <a:chOff x="0" y="0"/>
              <a:chExt cx="946584" cy="666750"/>
            </a:xfrm>
          </p:grpSpPr>
          <p:sp>
            <p:nvSpPr>
              <p:cNvPr name="Freeform 11" id="11"/>
              <p:cNvSpPr/>
              <p:nvPr/>
            </p:nvSpPr>
            <p:spPr>
              <a:xfrm flipH="false" flipV="false" rot="0">
                <a:off x="0" y="321"/>
                <a:ext cx="946584" cy="648649"/>
              </a:xfrm>
              <a:custGeom>
                <a:avLst/>
                <a:gdLst/>
                <a:ahLst/>
                <a:cxnLst/>
                <a:rect r="r" b="b" t="t" l="l"/>
                <a:pathLst>
                  <a:path h="648649" w="946584">
                    <a:moveTo>
                      <a:pt x="922454" y="293049"/>
                    </a:moveTo>
                    <a:lnTo>
                      <a:pt x="582094" y="7299"/>
                    </a:lnTo>
                    <a:cubicBezTo>
                      <a:pt x="569394" y="-4131"/>
                      <a:pt x="549074" y="-1591"/>
                      <a:pt x="537644" y="11109"/>
                    </a:cubicBezTo>
                    <a:cubicBezTo>
                      <a:pt x="526214" y="23809"/>
                      <a:pt x="528754" y="44129"/>
                      <a:pt x="541454" y="55559"/>
                    </a:cubicBezTo>
                    <a:lnTo>
                      <a:pt x="823394" y="291779"/>
                    </a:lnTo>
                    <a:lnTo>
                      <a:pt x="31750" y="291779"/>
                    </a:lnTo>
                    <a:cubicBezTo>
                      <a:pt x="13970" y="291779"/>
                      <a:pt x="0" y="305749"/>
                      <a:pt x="0" y="323529"/>
                    </a:cubicBezTo>
                    <a:cubicBezTo>
                      <a:pt x="0" y="341309"/>
                      <a:pt x="13970" y="355279"/>
                      <a:pt x="31750" y="355279"/>
                    </a:cubicBezTo>
                    <a:lnTo>
                      <a:pt x="824664" y="355279"/>
                    </a:lnTo>
                    <a:lnTo>
                      <a:pt x="541454" y="592769"/>
                    </a:lnTo>
                    <a:cubicBezTo>
                      <a:pt x="528754" y="604199"/>
                      <a:pt x="526214" y="623249"/>
                      <a:pt x="537644" y="637219"/>
                    </a:cubicBezTo>
                    <a:cubicBezTo>
                      <a:pt x="543994" y="644839"/>
                      <a:pt x="552884" y="648649"/>
                      <a:pt x="561774" y="648649"/>
                    </a:cubicBezTo>
                    <a:cubicBezTo>
                      <a:pt x="569394" y="648649"/>
                      <a:pt x="575744" y="646109"/>
                      <a:pt x="582094" y="641029"/>
                    </a:cubicBezTo>
                    <a:lnTo>
                      <a:pt x="922454" y="355279"/>
                    </a:lnTo>
                    <a:cubicBezTo>
                      <a:pt x="936424" y="352739"/>
                      <a:pt x="946584" y="340039"/>
                      <a:pt x="946584" y="324799"/>
                    </a:cubicBezTo>
                    <a:cubicBezTo>
                      <a:pt x="946584" y="309559"/>
                      <a:pt x="936424" y="295589"/>
                      <a:pt x="922454" y="293049"/>
                    </a:cubicBezTo>
                    <a:close/>
                  </a:path>
                </a:pathLst>
              </a:custGeom>
              <a:solidFill>
                <a:srgbClr val="FFFFFF"/>
              </a:solidFill>
            </p:spPr>
          </p:sp>
        </p:grpSp>
      </p:grpSp>
      <p:sp>
        <p:nvSpPr>
          <p:cNvPr name="Freeform 12" id="12"/>
          <p:cNvSpPr/>
          <p:nvPr/>
        </p:nvSpPr>
        <p:spPr>
          <a:xfrm flipH="false" flipV="false" rot="0">
            <a:off x="1028700" y="1028700"/>
            <a:ext cx="5155265" cy="1290955"/>
          </a:xfrm>
          <a:custGeom>
            <a:avLst/>
            <a:gdLst/>
            <a:ahLst/>
            <a:cxnLst/>
            <a:rect r="r" b="b" t="t" l="l"/>
            <a:pathLst>
              <a:path h="1290955" w="5155265">
                <a:moveTo>
                  <a:pt x="0" y="0"/>
                </a:moveTo>
                <a:lnTo>
                  <a:pt x="5155265" y="0"/>
                </a:lnTo>
                <a:lnTo>
                  <a:pt x="5155265" y="1290955"/>
                </a:lnTo>
                <a:lnTo>
                  <a:pt x="0" y="1290955"/>
                </a:lnTo>
                <a:lnTo>
                  <a:pt x="0" y="0"/>
                </a:lnTo>
                <a:close/>
              </a:path>
            </a:pathLst>
          </a:custGeom>
          <a:blipFill>
            <a:blip r:embed="rId5"/>
            <a:stretch>
              <a:fillRect l="0" t="-6156" r="0" b="-6156"/>
            </a:stretch>
          </a:blipFill>
        </p:spPr>
      </p:sp>
      <p:sp>
        <p:nvSpPr>
          <p:cNvPr name="TextBox 13" id="13"/>
          <p:cNvSpPr txBox="true"/>
          <p:nvPr/>
        </p:nvSpPr>
        <p:spPr>
          <a:xfrm rot="0">
            <a:off x="1028700" y="4082578"/>
            <a:ext cx="6772308" cy="3505205"/>
          </a:xfrm>
          <a:prstGeom prst="rect">
            <a:avLst/>
          </a:prstGeom>
        </p:spPr>
        <p:txBody>
          <a:bodyPr anchor="t" rtlCol="false" tIns="0" lIns="0" bIns="0" rIns="0">
            <a:spAutoFit/>
          </a:bodyPr>
          <a:lstStyle/>
          <a:p>
            <a:pPr algn="l">
              <a:lnSpc>
                <a:spcPts val="6600"/>
              </a:lnSpc>
            </a:pPr>
            <a:r>
              <a:rPr lang="en-US" sz="6000" spc="1080">
                <a:solidFill>
                  <a:srgbClr val="50266E"/>
                </a:solidFill>
                <a:latin typeface="Verlag"/>
                <a:ea typeface="Verlag"/>
                <a:cs typeface="Verlag"/>
                <a:sym typeface="Verlag"/>
              </a:rPr>
              <a:t>WELCOME TO YOUR ECO-FRIENDLY STAY</a:t>
            </a:r>
          </a:p>
        </p:txBody>
      </p:sp>
      <p:sp>
        <p:nvSpPr>
          <p:cNvPr name="TextBox 14" id="14"/>
          <p:cNvSpPr txBox="true"/>
          <p:nvPr/>
        </p:nvSpPr>
        <p:spPr>
          <a:xfrm rot="0">
            <a:off x="1028700" y="8243157"/>
            <a:ext cx="5503996" cy="415224"/>
          </a:xfrm>
          <a:prstGeom prst="rect">
            <a:avLst/>
          </a:prstGeom>
        </p:spPr>
        <p:txBody>
          <a:bodyPr anchor="t" rtlCol="false" tIns="0" lIns="0" bIns="0" rIns="0">
            <a:spAutoFit/>
          </a:bodyPr>
          <a:lstStyle/>
          <a:p>
            <a:pPr algn="l" marL="0" indent="0" lvl="1">
              <a:lnSpc>
                <a:spcPts val="3360"/>
              </a:lnSpc>
              <a:spcBef>
                <a:spcPts val="2520"/>
              </a:spcBef>
            </a:pPr>
            <a:r>
              <a:rPr lang="en-US" sz="2400" spc="432">
                <a:solidFill>
                  <a:srgbClr val="50266E"/>
                </a:solidFill>
                <a:latin typeface="Trebuchet MS"/>
                <a:ea typeface="Trebuchet MS"/>
                <a:cs typeface="Trebuchet MS"/>
                <a:sym typeface="Trebuchet MS"/>
              </a:rPr>
              <a:t>Updated August 2026</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09560" y="-310818"/>
            <a:ext cx="9335351" cy="10839793"/>
            <a:chOff x="0" y="0"/>
            <a:chExt cx="2458693" cy="2854925"/>
          </a:xfrm>
        </p:grpSpPr>
        <p:sp>
          <p:nvSpPr>
            <p:cNvPr name="Freeform 3" id="3"/>
            <p:cNvSpPr/>
            <p:nvPr/>
          </p:nvSpPr>
          <p:spPr>
            <a:xfrm flipH="false" flipV="false" rot="0">
              <a:off x="0" y="0"/>
              <a:ext cx="2458693" cy="2854925"/>
            </a:xfrm>
            <a:custGeom>
              <a:avLst/>
              <a:gdLst/>
              <a:ahLst/>
              <a:cxnLst/>
              <a:rect r="r" b="b" t="t" l="l"/>
              <a:pathLst>
                <a:path h="2854925" w="2458693">
                  <a:moveTo>
                    <a:pt x="0" y="0"/>
                  </a:moveTo>
                  <a:lnTo>
                    <a:pt x="2458693" y="0"/>
                  </a:lnTo>
                  <a:lnTo>
                    <a:pt x="2458693" y="2854925"/>
                  </a:lnTo>
                  <a:lnTo>
                    <a:pt x="0" y="2854925"/>
                  </a:lnTo>
                  <a:close/>
                </a:path>
              </a:pathLst>
            </a:custGeom>
            <a:solidFill>
              <a:srgbClr val="50266E"/>
            </a:solidFill>
          </p:spPr>
        </p:sp>
        <p:sp>
          <p:nvSpPr>
            <p:cNvPr name="TextBox 4" id="4"/>
            <p:cNvSpPr txBox="true"/>
            <p:nvPr/>
          </p:nvSpPr>
          <p:spPr>
            <a:xfrm>
              <a:off x="0" y="-38100"/>
              <a:ext cx="2458693" cy="2893025"/>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9961443" y="1028700"/>
            <a:ext cx="7297857" cy="8229600"/>
            <a:chOff x="0" y="0"/>
            <a:chExt cx="9730476" cy="10972800"/>
          </a:xfrm>
        </p:grpSpPr>
        <p:pic>
          <p:nvPicPr>
            <p:cNvPr name="Picture 6" id="6"/>
            <p:cNvPicPr>
              <a:picLocks noChangeAspect="true"/>
            </p:cNvPicPr>
            <p:nvPr/>
          </p:nvPicPr>
          <p:blipFill>
            <a:blip r:embed="rId2"/>
            <a:srcRect l="3667" t="0" r="21410" b="1183"/>
            <a:stretch>
              <a:fillRect/>
            </a:stretch>
          </p:blipFill>
          <p:spPr>
            <a:xfrm flipH="false" flipV="false">
              <a:off x="0" y="0"/>
              <a:ext cx="9730476" cy="10972800"/>
            </a:xfrm>
            <a:prstGeom prst="rect">
              <a:avLst/>
            </a:prstGeom>
          </p:spPr>
        </p:pic>
      </p:grpSp>
      <p:sp>
        <p:nvSpPr>
          <p:cNvPr name="Freeform 7" id="7"/>
          <p:cNvSpPr/>
          <p:nvPr/>
        </p:nvSpPr>
        <p:spPr>
          <a:xfrm flipH="false" flipV="false" rot="0">
            <a:off x="12225319" y="9555523"/>
            <a:ext cx="2097532" cy="525253"/>
          </a:xfrm>
          <a:custGeom>
            <a:avLst/>
            <a:gdLst/>
            <a:ahLst/>
            <a:cxnLst/>
            <a:rect r="r" b="b" t="t" l="l"/>
            <a:pathLst>
              <a:path h="525253" w="2097532">
                <a:moveTo>
                  <a:pt x="0" y="0"/>
                </a:moveTo>
                <a:lnTo>
                  <a:pt x="2097533" y="0"/>
                </a:lnTo>
                <a:lnTo>
                  <a:pt x="2097533" y="525253"/>
                </a:lnTo>
                <a:lnTo>
                  <a:pt x="0" y="525253"/>
                </a:lnTo>
                <a:lnTo>
                  <a:pt x="0" y="0"/>
                </a:lnTo>
                <a:close/>
              </a:path>
            </a:pathLst>
          </a:custGeom>
          <a:blipFill>
            <a:blip r:embed="rId3"/>
            <a:stretch>
              <a:fillRect l="0" t="0" r="0" b="0"/>
            </a:stretch>
          </a:blipFill>
        </p:spPr>
      </p:sp>
      <p:sp>
        <p:nvSpPr>
          <p:cNvPr name="TextBox 8" id="8"/>
          <p:cNvSpPr txBox="true"/>
          <p:nvPr/>
        </p:nvSpPr>
        <p:spPr>
          <a:xfrm rot="0">
            <a:off x="1028700" y="4390620"/>
            <a:ext cx="6772308" cy="2759048"/>
          </a:xfrm>
          <a:prstGeom prst="rect">
            <a:avLst/>
          </a:prstGeom>
        </p:spPr>
        <p:txBody>
          <a:bodyPr anchor="t" rtlCol="false" tIns="0" lIns="0" bIns="0" rIns="0">
            <a:spAutoFit/>
          </a:bodyPr>
          <a:lstStyle/>
          <a:p>
            <a:pPr algn="l">
              <a:lnSpc>
                <a:spcPts val="2240"/>
              </a:lnSpc>
            </a:pPr>
            <a:r>
              <a:rPr lang="en-US" sz="1600" spc="288">
                <a:solidFill>
                  <a:srgbClr val="EBEBEB"/>
                </a:solidFill>
                <a:latin typeface="Trebuchet MS"/>
                <a:ea typeface="Trebuchet MS"/>
                <a:cs typeface="Trebuchet MS"/>
                <a:sym typeface="Trebuchet MS"/>
              </a:rPr>
              <a:t>Everything from energy/waste management, sustainable purchasing, to the toiletries in our guest rooms, we have honed in on every element of the hotel to challenge how we can be more environmentally sustainable by exploring new avenues to improve our practices.</a:t>
            </a:r>
          </a:p>
          <a:p>
            <a:pPr algn="l">
              <a:lnSpc>
                <a:spcPts val="2240"/>
              </a:lnSpc>
            </a:pPr>
          </a:p>
          <a:p>
            <a:pPr algn="l">
              <a:lnSpc>
                <a:spcPts val="2240"/>
              </a:lnSpc>
            </a:pPr>
            <a:r>
              <a:rPr lang="en-US" sz="1600" spc="288">
                <a:solidFill>
                  <a:srgbClr val="EBEBEB"/>
                </a:solidFill>
                <a:latin typeface="Trebuchet MS"/>
                <a:ea typeface="Trebuchet MS"/>
                <a:cs typeface="Trebuchet MS"/>
                <a:sym typeface="Trebuchet MS"/>
              </a:rPr>
              <a:t>Did you know? We have been awarded the Greengage 2026 ECOsmart Silver award for our efforts towards sustainability!</a:t>
            </a:r>
          </a:p>
        </p:txBody>
      </p:sp>
      <p:sp>
        <p:nvSpPr>
          <p:cNvPr name="TextBox 9" id="9"/>
          <p:cNvSpPr txBox="true"/>
          <p:nvPr/>
        </p:nvSpPr>
        <p:spPr>
          <a:xfrm rot="0">
            <a:off x="1028700" y="2184950"/>
            <a:ext cx="6772308" cy="1863979"/>
          </a:xfrm>
          <a:prstGeom prst="rect">
            <a:avLst/>
          </a:prstGeom>
        </p:spPr>
        <p:txBody>
          <a:bodyPr anchor="t" rtlCol="false" tIns="0" lIns="0" bIns="0" rIns="0">
            <a:spAutoFit/>
          </a:bodyPr>
          <a:lstStyle/>
          <a:p>
            <a:pPr algn="l">
              <a:lnSpc>
                <a:spcPts val="6892"/>
              </a:lnSpc>
            </a:pPr>
            <a:r>
              <a:rPr lang="en-US" sz="6099" spc="1097">
                <a:solidFill>
                  <a:srgbClr val="FFFFFF"/>
                </a:solidFill>
                <a:latin typeface="Verlag"/>
                <a:ea typeface="Verlag"/>
                <a:cs typeface="Verlag"/>
                <a:sym typeface="Verlag"/>
              </a:rPr>
              <a:t>PARK REGIS BIRMINGHAM</a:t>
            </a:r>
          </a:p>
        </p:txBody>
      </p:sp>
      <p:sp>
        <p:nvSpPr>
          <p:cNvPr name="TextBox 10" id="10"/>
          <p:cNvSpPr txBox="true"/>
          <p:nvPr/>
        </p:nvSpPr>
        <p:spPr>
          <a:xfrm rot="0">
            <a:off x="1028700" y="1200150"/>
            <a:ext cx="5575262" cy="1110186"/>
          </a:xfrm>
          <a:prstGeom prst="rect">
            <a:avLst/>
          </a:prstGeom>
        </p:spPr>
        <p:txBody>
          <a:bodyPr anchor="t" rtlCol="false" tIns="0" lIns="0" bIns="0" rIns="0">
            <a:spAutoFit/>
          </a:bodyPr>
          <a:lstStyle/>
          <a:p>
            <a:pPr algn="l">
              <a:lnSpc>
                <a:spcPts val="8468"/>
              </a:lnSpc>
            </a:pPr>
            <a:r>
              <a:rPr lang="en-US" sz="7988">
                <a:solidFill>
                  <a:srgbClr val="FFFFFF"/>
                </a:solidFill>
                <a:latin typeface="Brittany"/>
                <a:ea typeface="Brittany"/>
                <a:cs typeface="Brittany"/>
                <a:sym typeface="Brittany"/>
              </a:rPr>
              <a:t>introducing</a:t>
            </a:r>
          </a:p>
        </p:txBody>
      </p:sp>
      <p:sp>
        <p:nvSpPr>
          <p:cNvPr name="Freeform 11" id="11"/>
          <p:cNvSpPr/>
          <p:nvPr/>
        </p:nvSpPr>
        <p:spPr>
          <a:xfrm flipH="false" flipV="false" rot="0">
            <a:off x="6444360" y="7897725"/>
            <a:ext cx="1356648" cy="1356648"/>
          </a:xfrm>
          <a:custGeom>
            <a:avLst/>
            <a:gdLst/>
            <a:ahLst/>
            <a:cxnLst/>
            <a:rect r="r" b="b" t="t" l="l"/>
            <a:pathLst>
              <a:path h="1356648" w="1356648">
                <a:moveTo>
                  <a:pt x="0" y="0"/>
                </a:moveTo>
                <a:lnTo>
                  <a:pt x="1356648" y="0"/>
                </a:lnTo>
                <a:lnTo>
                  <a:pt x="1356648" y="1356648"/>
                </a:lnTo>
                <a:lnTo>
                  <a:pt x="0" y="1356648"/>
                </a:lnTo>
                <a:lnTo>
                  <a:pt x="0" y="0"/>
                </a:lnTo>
                <a:close/>
              </a:path>
            </a:pathLst>
          </a:custGeom>
          <a:blipFill>
            <a:blip r:embed="rId4"/>
            <a:stretch>
              <a:fillRect l="0" t="0" r="0" b="0"/>
            </a:stretch>
          </a:blipFill>
        </p:spPr>
      </p:sp>
      <p:sp>
        <p:nvSpPr>
          <p:cNvPr name="Freeform 12" id="12"/>
          <p:cNvSpPr/>
          <p:nvPr/>
        </p:nvSpPr>
        <p:spPr>
          <a:xfrm flipH="false" flipV="false" rot="0">
            <a:off x="15912671" y="9616445"/>
            <a:ext cx="2153241" cy="483381"/>
          </a:xfrm>
          <a:custGeom>
            <a:avLst/>
            <a:gdLst/>
            <a:ahLst/>
            <a:cxnLst/>
            <a:rect r="r" b="b" t="t" l="l"/>
            <a:pathLst>
              <a:path h="483381" w="2153241">
                <a:moveTo>
                  <a:pt x="0" y="0"/>
                </a:moveTo>
                <a:lnTo>
                  <a:pt x="2153242" y="0"/>
                </a:lnTo>
                <a:lnTo>
                  <a:pt x="2153242" y="483381"/>
                </a:lnTo>
                <a:lnTo>
                  <a:pt x="0" y="483381"/>
                </a:lnTo>
                <a:lnTo>
                  <a:pt x="0" y="0"/>
                </a:lnTo>
                <a:close/>
              </a:path>
            </a:pathLst>
          </a:custGeom>
          <a:blipFill>
            <a:blip r:embed="rId5"/>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78897" y="-511298"/>
            <a:ext cx="9335351" cy="10839793"/>
            <a:chOff x="0" y="0"/>
            <a:chExt cx="2458693" cy="2854925"/>
          </a:xfrm>
        </p:grpSpPr>
        <p:sp>
          <p:nvSpPr>
            <p:cNvPr name="Freeform 3" id="3"/>
            <p:cNvSpPr/>
            <p:nvPr/>
          </p:nvSpPr>
          <p:spPr>
            <a:xfrm flipH="false" flipV="false" rot="0">
              <a:off x="0" y="0"/>
              <a:ext cx="2458693" cy="2854925"/>
            </a:xfrm>
            <a:custGeom>
              <a:avLst/>
              <a:gdLst/>
              <a:ahLst/>
              <a:cxnLst/>
              <a:rect r="r" b="b" t="t" l="l"/>
              <a:pathLst>
                <a:path h="2854925" w="2458693">
                  <a:moveTo>
                    <a:pt x="0" y="0"/>
                  </a:moveTo>
                  <a:lnTo>
                    <a:pt x="2458693" y="0"/>
                  </a:lnTo>
                  <a:lnTo>
                    <a:pt x="2458693" y="2854925"/>
                  </a:lnTo>
                  <a:lnTo>
                    <a:pt x="0" y="2854925"/>
                  </a:lnTo>
                  <a:close/>
                </a:path>
              </a:pathLst>
            </a:custGeom>
            <a:solidFill>
              <a:srgbClr val="50266E"/>
            </a:solidFill>
          </p:spPr>
        </p:sp>
        <p:sp>
          <p:nvSpPr>
            <p:cNvPr name="TextBox 4" id="4"/>
            <p:cNvSpPr txBox="true"/>
            <p:nvPr/>
          </p:nvSpPr>
          <p:spPr>
            <a:xfrm>
              <a:off x="0" y="-28575"/>
              <a:ext cx="2458693" cy="2883500"/>
            </a:xfrm>
            <a:prstGeom prst="rect">
              <a:avLst/>
            </a:prstGeom>
          </p:spPr>
          <p:txBody>
            <a:bodyPr anchor="ctr" rtlCol="false" tIns="50800" lIns="50800" bIns="50800" rIns="50800"/>
            <a:lstStyle/>
            <a:p>
              <a:pPr algn="ctr">
                <a:lnSpc>
                  <a:spcPts val="1960"/>
                </a:lnSpc>
              </a:pPr>
            </a:p>
          </p:txBody>
        </p:sp>
      </p:grpSp>
      <p:grpSp>
        <p:nvGrpSpPr>
          <p:cNvPr name="Group 5" id="5"/>
          <p:cNvGrpSpPr/>
          <p:nvPr/>
        </p:nvGrpSpPr>
        <p:grpSpPr>
          <a:xfrm rot="0">
            <a:off x="9961443" y="1028700"/>
            <a:ext cx="7297857" cy="8229600"/>
            <a:chOff x="0" y="0"/>
            <a:chExt cx="9730476" cy="10972800"/>
          </a:xfrm>
        </p:grpSpPr>
        <p:pic>
          <p:nvPicPr>
            <p:cNvPr name="Picture 6" id="6"/>
            <p:cNvPicPr>
              <a:picLocks noChangeAspect="true"/>
            </p:cNvPicPr>
            <p:nvPr/>
          </p:nvPicPr>
          <p:blipFill>
            <a:blip r:embed="rId2"/>
            <a:srcRect l="15334" t="0" r="25654" b="0"/>
            <a:stretch>
              <a:fillRect/>
            </a:stretch>
          </p:blipFill>
          <p:spPr>
            <a:xfrm flipH="false" flipV="false">
              <a:off x="0" y="0"/>
              <a:ext cx="9730476" cy="10972800"/>
            </a:xfrm>
            <a:prstGeom prst="rect">
              <a:avLst/>
            </a:prstGeom>
          </p:spPr>
        </p:pic>
      </p:grpSp>
      <p:sp>
        <p:nvSpPr>
          <p:cNvPr name="Freeform 7" id="7"/>
          <p:cNvSpPr/>
          <p:nvPr/>
        </p:nvSpPr>
        <p:spPr>
          <a:xfrm flipH="false" flipV="false" rot="0">
            <a:off x="15912671" y="9616445"/>
            <a:ext cx="2153241" cy="483381"/>
          </a:xfrm>
          <a:custGeom>
            <a:avLst/>
            <a:gdLst/>
            <a:ahLst/>
            <a:cxnLst/>
            <a:rect r="r" b="b" t="t" l="l"/>
            <a:pathLst>
              <a:path h="483381" w="2153241">
                <a:moveTo>
                  <a:pt x="0" y="0"/>
                </a:moveTo>
                <a:lnTo>
                  <a:pt x="2153242" y="0"/>
                </a:lnTo>
                <a:lnTo>
                  <a:pt x="2153242" y="483381"/>
                </a:lnTo>
                <a:lnTo>
                  <a:pt x="0" y="483381"/>
                </a:lnTo>
                <a:lnTo>
                  <a:pt x="0" y="0"/>
                </a:lnTo>
                <a:close/>
              </a:path>
            </a:pathLst>
          </a:custGeom>
          <a:blipFill>
            <a:blip r:embed="rId3"/>
            <a:stretch>
              <a:fillRect l="0" t="0" r="0" b="0"/>
            </a:stretch>
          </a:blipFill>
        </p:spPr>
      </p:sp>
      <p:sp>
        <p:nvSpPr>
          <p:cNvPr name="TextBox 8" id="8"/>
          <p:cNvSpPr txBox="true"/>
          <p:nvPr/>
        </p:nvSpPr>
        <p:spPr>
          <a:xfrm rot="0">
            <a:off x="1028700" y="990600"/>
            <a:ext cx="6772308" cy="1657988"/>
          </a:xfrm>
          <a:prstGeom prst="rect">
            <a:avLst/>
          </a:prstGeom>
        </p:spPr>
        <p:txBody>
          <a:bodyPr anchor="t" rtlCol="false" tIns="0" lIns="0" bIns="0" rIns="0">
            <a:spAutoFit/>
          </a:bodyPr>
          <a:lstStyle/>
          <a:p>
            <a:pPr algn="l">
              <a:lnSpc>
                <a:spcPts val="4180"/>
              </a:lnSpc>
            </a:pPr>
            <a:r>
              <a:rPr lang="en-US" sz="3800" spc="570">
                <a:solidFill>
                  <a:srgbClr val="FFFFFF"/>
                </a:solidFill>
                <a:latin typeface="Verlag"/>
                <a:ea typeface="Verlag"/>
                <a:cs typeface="Verlag"/>
                <a:sym typeface="Verlag"/>
              </a:rPr>
              <a:t>OUR COMMITMENT TO BECOME AN ECO-FRIENDLY HOTEL</a:t>
            </a:r>
          </a:p>
        </p:txBody>
      </p:sp>
      <p:sp>
        <p:nvSpPr>
          <p:cNvPr name="TextBox 9" id="9"/>
          <p:cNvSpPr txBox="true"/>
          <p:nvPr/>
        </p:nvSpPr>
        <p:spPr>
          <a:xfrm rot="0">
            <a:off x="1059364" y="2895110"/>
            <a:ext cx="850014" cy="523875"/>
          </a:xfrm>
          <a:prstGeom prst="rect">
            <a:avLst/>
          </a:prstGeom>
        </p:spPr>
        <p:txBody>
          <a:bodyPr anchor="t" rtlCol="false" tIns="0" lIns="0" bIns="0" rIns="0">
            <a:spAutoFit/>
          </a:bodyPr>
          <a:lstStyle/>
          <a:p>
            <a:pPr algn="l" marL="0" indent="0" lvl="1">
              <a:lnSpc>
                <a:spcPts val="4200"/>
              </a:lnSpc>
            </a:pPr>
            <a:r>
              <a:rPr lang="en-US" sz="3000" spc="540">
                <a:solidFill>
                  <a:srgbClr val="FFFFFF"/>
                </a:solidFill>
                <a:latin typeface="Trebuchet MS"/>
                <a:ea typeface="Trebuchet MS"/>
                <a:cs typeface="Trebuchet MS"/>
                <a:sym typeface="Trebuchet MS"/>
              </a:rPr>
              <a:t>01</a:t>
            </a:r>
          </a:p>
        </p:txBody>
      </p:sp>
      <p:sp>
        <p:nvSpPr>
          <p:cNvPr name="TextBox 10" id="10"/>
          <p:cNvSpPr txBox="true"/>
          <p:nvPr/>
        </p:nvSpPr>
        <p:spPr>
          <a:xfrm rot="0">
            <a:off x="1933955" y="2896380"/>
            <a:ext cx="6132756" cy="549910"/>
          </a:xfrm>
          <a:prstGeom prst="rect">
            <a:avLst/>
          </a:prstGeom>
        </p:spPr>
        <p:txBody>
          <a:bodyPr anchor="t" rtlCol="false" tIns="0" lIns="0" bIns="0" rIns="0">
            <a:spAutoFit/>
          </a:bodyPr>
          <a:lstStyle/>
          <a:p>
            <a:pPr algn="l" marL="0" indent="0" lvl="1">
              <a:lnSpc>
                <a:spcPts val="2239"/>
              </a:lnSpc>
            </a:pPr>
            <a:r>
              <a:rPr lang="en-US" sz="1599" spc="287">
                <a:solidFill>
                  <a:srgbClr val="FFFFFF"/>
                </a:solidFill>
                <a:latin typeface="Trebuchet MS"/>
                <a:ea typeface="Trebuchet MS"/>
                <a:cs typeface="Trebuchet MS"/>
                <a:sym typeface="Trebuchet MS"/>
              </a:rPr>
              <a:t>Building management system on site to control and manage our energy usage 24 hours a day.</a:t>
            </a:r>
          </a:p>
        </p:txBody>
      </p:sp>
      <p:sp>
        <p:nvSpPr>
          <p:cNvPr name="TextBox 11" id="11"/>
          <p:cNvSpPr txBox="true"/>
          <p:nvPr/>
        </p:nvSpPr>
        <p:spPr>
          <a:xfrm rot="0">
            <a:off x="1068889" y="3731404"/>
            <a:ext cx="850014" cy="523875"/>
          </a:xfrm>
          <a:prstGeom prst="rect">
            <a:avLst/>
          </a:prstGeom>
        </p:spPr>
        <p:txBody>
          <a:bodyPr anchor="t" rtlCol="false" tIns="0" lIns="0" bIns="0" rIns="0">
            <a:spAutoFit/>
          </a:bodyPr>
          <a:lstStyle/>
          <a:p>
            <a:pPr algn="l" marL="0" indent="0" lvl="1">
              <a:lnSpc>
                <a:spcPts val="4200"/>
              </a:lnSpc>
            </a:pPr>
            <a:r>
              <a:rPr lang="en-US" sz="3000" spc="540">
                <a:solidFill>
                  <a:srgbClr val="FFFFFF"/>
                </a:solidFill>
                <a:latin typeface="Trebuchet MS"/>
                <a:ea typeface="Trebuchet MS"/>
                <a:cs typeface="Trebuchet MS"/>
                <a:sym typeface="Trebuchet MS"/>
              </a:rPr>
              <a:t>02</a:t>
            </a:r>
          </a:p>
        </p:txBody>
      </p:sp>
      <p:sp>
        <p:nvSpPr>
          <p:cNvPr name="TextBox 12" id="12"/>
          <p:cNvSpPr txBox="true"/>
          <p:nvPr/>
        </p:nvSpPr>
        <p:spPr>
          <a:xfrm rot="0">
            <a:off x="1933955" y="3732674"/>
            <a:ext cx="6132756" cy="549910"/>
          </a:xfrm>
          <a:prstGeom prst="rect">
            <a:avLst/>
          </a:prstGeom>
        </p:spPr>
        <p:txBody>
          <a:bodyPr anchor="t" rtlCol="false" tIns="0" lIns="0" bIns="0" rIns="0">
            <a:spAutoFit/>
          </a:bodyPr>
          <a:lstStyle/>
          <a:p>
            <a:pPr algn="l" marL="0" indent="0" lvl="1">
              <a:lnSpc>
                <a:spcPts val="2239"/>
              </a:lnSpc>
            </a:pPr>
            <a:r>
              <a:rPr lang="en-US" sz="1599" spc="287">
                <a:solidFill>
                  <a:srgbClr val="FFFFFF"/>
                </a:solidFill>
                <a:latin typeface="Trebuchet MS"/>
                <a:ea typeface="Trebuchet MS"/>
                <a:cs typeface="Trebuchet MS"/>
                <a:sym typeface="Trebuchet MS"/>
              </a:rPr>
              <a:t>Sensor-controlled LED lighting is used throughout the building which uses less energy.</a:t>
            </a:r>
          </a:p>
        </p:txBody>
      </p:sp>
      <p:sp>
        <p:nvSpPr>
          <p:cNvPr name="TextBox 13" id="13"/>
          <p:cNvSpPr txBox="true"/>
          <p:nvPr/>
        </p:nvSpPr>
        <p:spPr>
          <a:xfrm rot="0">
            <a:off x="1059364" y="4533726"/>
            <a:ext cx="850014" cy="523875"/>
          </a:xfrm>
          <a:prstGeom prst="rect">
            <a:avLst/>
          </a:prstGeom>
        </p:spPr>
        <p:txBody>
          <a:bodyPr anchor="t" rtlCol="false" tIns="0" lIns="0" bIns="0" rIns="0">
            <a:spAutoFit/>
          </a:bodyPr>
          <a:lstStyle/>
          <a:p>
            <a:pPr algn="l" marL="0" indent="0" lvl="1">
              <a:lnSpc>
                <a:spcPts val="4200"/>
              </a:lnSpc>
            </a:pPr>
            <a:r>
              <a:rPr lang="en-US" sz="3000" spc="540">
                <a:solidFill>
                  <a:srgbClr val="FFFFFF"/>
                </a:solidFill>
                <a:latin typeface="Trebuchet MS"/>
                <a:ea typeface="Trebuchet MS"/>
                <a:cs typeface="Trebuchet MS"/>
                <a:sym typeface="Trebuchet MS"/>
              </a:rPr>
              <a:t>03</a:t>
            </a:r>
          </a:p>
        </p:txBody>
      </p:sp>
      <p:sp>
        <p:nvSpPr>
          <p:cNvPr name="TextBox 14" id="14"/>
          <p:cNvSpPr txBox="true"/>
          <p:nvPr/>
        </p:nvSpPr>
        <p:spPr>
          <a:xfrm rot="0">
            <a:off x="1933955" y="4656599"/>
            <a:ext cx="6132756" cy="273685"/>
          </a:xfrm>
          <a:prstGeom prst="rect">
            <a:avLst/>
          </a:prstGeom>
        </p:spPr>
        <p:txBody>
          <a:bodyPr anchor="t" rtlCol="false" tIns="0" lIns="0" bIns="0" rIns="0">
            <a:spAutoFit/>
          </a:bodyPr>
          <a:lstStyle/>
          <a:p>
            <a:pPr algn="l" marL="0" indent="0" lvl="1">
              <a:lnSpc>
                <a:spcPts val="2239"/>
              </a:lnSpc>
            </a:pPr>
            <a:r>
              <a:rPr lang="en-US" sz="1599" spc="287">
                <a:solidFill>
                  <a:srgbClr val="FFFFFF"/>
                </a:solidFill>
                <a:latin typeface="Trebuchet MS"/>
                <a:ea typeface="Trebuchet MS"/>
                <a:cs typeface="Trebuchet MS"/>
                <a:sym typeface="Trebuchet MS"/>
              </a:rPr>
              <a:t>Bamboo key cards rather than plastic ones.</a:t>
            </a:r>
          </a:p>
        </p:txBody>
      </p:sp>
      <p:sp>
        <p:nvSpPr>
          <p:cNvPr name="TextBox 15" id="15"/>
          <p:cNvSpPr txBox="true"/>
          <p:nvPr/>
        </p:nvSpPr>
        <p:spPr>
          <a:xfrm rot="0">
            <a:off x="1059364" y="5238576"/>
            <a:ext cx="850014" cy="523875"/>
          </a:xfrm>
          <a:prstGeom prst="rect">
            <a:avLst/>
          </a:prstGeom>
        </p:spPr>
        <p:txBody>
          <a:bodyPr anchor="t" rtlCol="false" tIns="0" lIns="0" bIns="0" rIns="0">
            <a:spAutoFit/>
          </a:bodyPr>
          <a:lstStyle/>
          <a:p>
            <a:pPr algn="l" marL="0" indent="0" lvl="1">
              <a:lnSpc>
                <a:spcPts val="4200"/>
              </a:lnSpc>
            </a:pPr>
            <a:r>
              <a:rPr lang="en-US" sz="3000" spc="540">
                <a:solidFill>
                  <a:srgbClr val="FFFFFF"/>
                </a:solidFill>
                <a:latin typeface="Trebuchet MS"/>
                <a:ea typeface="Trebuchet MS"/>
                <a:cs typeface="Trebuchet MS"/>
                <a:sym typeface="Trebuchet MS"/>
              </a:rPr>
              <a:t>04</a:t>
            </a:r>
          </a:p>
        </p:txBody>
      </p:sp>
      <p:sp>
        <p:nvSpPr>
          <p:cNvPr name="TextBox 16" id="16"/>
          <p:cNvSpPr txBox="true"/>
          <p:nvPr/>
        </p:nvSpPr>
        <p:spPr>
          <a:xfrm rot="0">
            <a:off x="1960784" y="5361449"/>
            <a:ext cx="6324541" cy="273684"/>
          </a:xfrm>
          <a:prstGeom prst="rect">
            <a:avLst/>
          </a:prstGeom>
        </p:spPr>
        <p:txBody>
          <a:bodyPr anchor="t" rtlCol="false" tIns="0" lIns="0" bIns="0" rIns="0">
            <a:spAutoFit/>
          </a:bodyPr>
          <a:lstStyle/>
          <a:p>
            <a:pPr algn="l" marL="0" indent="0" lvl="1">
              <a:lnSpc>
                <a:spcPts val="2240"/>
              </a:lnSpc>
            </a:pPr>
            <a:r>
              <a:rPr lang="en-US" sz="1600" spc="288">
                <a:solidFill>
                  <a:srgbClr val="FFFFFF"/>
                </a:solidFill>
                <a:latin typeface="Trebuchet MS"/>
                <a:ea typeface="Trebuchet MS"/>
                <a:cs typeface="Trebuchet MS"/>
                <a:sym typeface="Trebuchet MS"/>
              </a:rPr>
              <a:t>Sustainability committee in place.</a:t>
            </a:r>
          </a:p>
        </p:txBody>
      </p:sp>
      <p:sp>
        <p:nvSpPr>
          <p:cNvPr name="TextBox 17" id="17"/>
          <p:cNvSpPr txBox="true"/>
          <p:nvPr/>
        </p:nvSpPr>
        <p:spPr>
          <a:xfrm rot="0">
            <a:off x="1059364" y="6013910"/>
            <a:ext cx="850014" cy="523875"/>
          </a:xfrm>
          <a:prstGeom prst="rect">
            <a:avLst/>
          </a:prstGeom>
        </p:spPr>
        <p:txBody>
          <a:bodyPr anchor="t" rtlCol="false" tIns="0" lIns="0" bIns="0" rIns="0">
            <a:spAutoFit/>
          </a:bodyPr>
          <a:lstStyle/>
          <a:p>
            <a:pPr algn="l" marL="0" indent="0" lvl="1">
              <a:lnSpc>
                <a:spcPts val="4200"/>
              </a:lnSpc>
            </a:pPr>
            <a:r>
              <a:rPr lang="en-US" sz="3000" spc="540">
                <a:solidFill>
                  <a:srgbClr val="FFFFFF"/>
                </a:solidFill>
                <a:latin typeface="Trebuchet MS"/>
                <a:ea typeface="Trebuchet MS"/>
                <a:cs typeface="Trebuchet MS"/>
                <a:sym typeface="Trebuchet MS"/>
              </a:rPr>
              <a:t>05</a:t>
            </a:r>
          </a:p>
        </p:txBody>
      </p:sp>
      <p:sp>
        <p:nvSpPr>
          <p:cNvPr name="TextBox 18" id="18"/>
          <p:cNvSpPr txBox="true"/>
          <p:nvPr/>
        </p:nvSpPr>
        <p:spPr>
          <a:xfrm rot="0">
            <a:off x="1960784" y="5979620"/>
            <a:ext cx="5870888" cy="549777"/>
          </a:xfrm>
          <a:prstGeom prst="rect">
            <a:avLst/>
          </a:prstGeom>
        </p:spPr>
        <p:txBody>
          <a:bodyPr anchor="t" rtlCol="false" tIns="0" lIns="0" bIns="0" rIns="0">
            <a:spAutoFit/>
          </a:bodyPr>
          <a:lstStyle/>
          <a:p>
            <a:pPr algn="l" marL="0" indent="0" lvl="1">
              <a:lnSpc>
                <a:spcPts val="2240"/>
              </a:lnSpc>
            </a:pPr>
            <a:r>
              <a:rPr lang="en-US" sz="1600" spc="288">
                <a:solidFill>
                  <a:srgbClr val="FFFFFF"/>
                </a:solidFill>
                <a:latin typeface="Trebuchet MS"/>
                <a:ea typeface="Trebuchet MS"/>
                <a:cs typeface="Trebuchet MS"/>
                <a:sym typeface="Trebuchet MS"/>
              </a:rPr>
              <a:t>Awarded the Greengage 2026 ECOsmart Silver award.</a:t>
            </a:r>
          </a:p>
        </p:txBody>
      </p:sp>
      <p:sp>
        <p:nvSpPr>
          <p:cNvPr name="TextBox 19" id="19"/>
          <p:cNvSpPr txBox="true"/>
          <p:nvPr/>
        </p:nvSpPr>
        <p:spPr>
          <a:xfrm rot="0">
            <a:off x="1083941" y="6851157"/>
            <a:ext cx="850014" cy="523875"/>
          </a:xfrm>
          <a:prstGeom prst="rect">
            <a:avLst/>
          </a:prstGeom>
        </p:spPr>
        <p:txBody>
          <a:bodyPr anchor="t" rtlCol="false" tIns="0" lIns="0" bIns="0" rIns="0">
            <a:spAutoFit/>
          </a:bodyPr>
          <a:lstStyle/>
          <a:p>
            <a:pPr algn="l" marL="0" indent="0" lvl="1">
              <a:lnSpc>
                <a:spcPts val="4200"/>
              </a:lnSpc>
            </a:pPr>
            <a:r>
              <a:rPr lang="en-US" sz="3000" spc="540">
                <a:solidFill>
                  <a:srgbClr val="FFFFFF"/>
                </a:solidFill>
                <a:latin typeface="Trebuchet MS"/>
                <a:ea typeface="Trebuchet MS"/>
                <a:cs typeface="Trebuchet MS"/>
                <a:sym typeface="Trebuchet MS"/>
              </a:rPr>
              <a:t>06</a:t>
            </a:r>
          </a:p>
        </p:txBody>
      </p:sp>
      <p:sp>
        <p:nvSpPr>
          <p:cNvPr name="TextBox 20" id="20"/>
          <p:cNvSpPr txBox="true"/>
          <p:nvPr/>
        </p:nvSpPr>
        <p:spPr>
          <a:xfrm rot="0">
            <a:off x="1960784" y="6816867"/>
            <a:ext cx="6132756" cy="549909"/>
          </a:xfrm>
          <a:prstGeom prst="rect">
            <a:avLst/>
          </a:prstGeom>
        </p:spPr>
        <p:txBody>
          <a:bodyPr anchor="t" rtlCol="false" tIns="0" lIns="0" bIns="0" rIns="0">
            <a:spAutoFit/>
          </a:bodyPr>
          <a:lstStyle/>
          <a:p>
            <a:pPr algn="l" marL="0" indent="0" lvl="1">
              <a:lnSpc>
                <a:spcPts val="2240"/>
              </a:lnSpc>
            </a:pPr>
            <a:r>
              <a:rPr lang="en-US" sz="1600" spc="288">
                <a:solidFill>
                  <a:srgbClr val="FFFFFF"/>
                </a:solidFill>
                <a:latin typeface="Trebuchet MS"/>
                <a:ea typeface="Trebuchet MS"/>
                <a:cs typeface="Trebuchet MS"/>
                <a:sym typeface="Trebuchet MS"/>
              </a:rPr>
              <a:t>We aim to recycle 40% of all our waste. We recycle plastic, glass paper and food. </a:t>
            </a:r>
          </a:p>
        </p:txBody>
      </p:sp>
      <p:sp>
        <p:nvSpPr>
          <p:cNvPr name="TextBox 21" id="21"/>
          <p:cNvSpPr txBox="true"/>
          <p:nvPr/>
        </p:nvSpPr>
        <p:spPr>
          <a:xfrm rot="0">
            <a:off x="1059364" y="7688404"/>
            <a:ext cx="850014" cy="523875"/>
          </a:xfrm>
          <a:prstGeom prst="rect">
            <a:avLst/>
          </a:prstGeom>
        </p:spPr>
        <p:txBody>
          <a:bodyPr anchor="t" rtlCol="false" tIns="0" lIns="0" bIns="0" rIns="0">
            <a:spAutoFit/>
          </a:bodyPr>
          <a:lstStyle/>
          <a:p>
            <a:pPr algn="l" marL="0" indent="0" lvl="1">
              <a:lnSpc>
                <a:spcPts val="4200"/>
              </a:lnSpc>
            </a:pPr>
            <a:r>
              <a:rPr lang="en-US" sz="3000" spc="540">
                <a:solidFill>
                  <a:srgbClr val="FFFFFF"/>
                </a:solidFill>
                <a:latin typeface="Trebuchet MS"/>
                <a:ea typeface="Trebuchet MS"/>
                <a:cs typeface="Trebuchet MS"/>
                <a:sym typeface="Trebuchet MS"/>
              </a:rPr>
              <a:t>07</a:t>
            </a:r>
          </a:p>
        </p:txBody>
      </p:sp>
      <p:sp>
        <p:nvSpPr>
          <p:cNvPr name="TextBox 22" id="22"/>
          <p:cNvSpPr txBox="true"/>
          <p:nvPr/>
        </p:nvSpPr>
        <p:spPr>
          <a:xfrm rot="0">
            <a:off x="1933955" y="7654114"/>
            <a:ext cx="5897717" cy="549909"/>
          </a:xfrm>
          <a:prstGeom prst="rect">
            <a:avLst/>
          </a:prstGeom>
        </p:spPr>
        <p:txBody>
          <a:bodyPr anchor="t" rtlCol="false" tIns="0" lIns="0" bIns="0" rIns="0">
            <a:spAutoFit/>
          </a:bodyPr>
          <a:lstStyle/>
          <a:p>
            <a:pPr algn="l" marL="0" indent="0" lvl="1">
              <a:lnSpc>
                <a:spcPts val="2240"/>
              </a:lnSpc>
            </a:pPr>
            <a:r>
              <a:rPr lang="en-US" sz="1600" spc="288">
                <a:solidFill>
                  <a:srgbClr val="FFFFFF"/>
                </a:solidFill>
                <a:latin typeface="Trebuchet MS"/>
                <a:ea typeface="Trebuchet MS"/>
                <a:cs typeface="Trebuchet MS"/>
                <a:sym typeface="Trebuchet MS"/>
              </a:rPr>
              <a:t>Wooden pencils in our meeting rooms instead of plastic pens.</a:t>
            </a:r>
            <a:r>
              <a:rPr lang="en-US" sz="1600" spc="288">
                <a:solidFill>
                  <a:srgbClr val="FFFFFF"/>
                </a:solidFill>
                <a:latin typeface="Trebuchet MS"/>
                <a:ea typeface="Trebuchet MS"/>
                <a:cs typeface="Trebuchet MS"/>
                <a:sym typeface="Trebuchet MS"/>
              </a:rPr>
              <a:t> </a:t>
            </a:r>
          </a:p>
        </p:txBody>
      </p:sp>
      <p:grpSp>
        <p:nvGrpSpPr>
          <p:cNvPr name="Group 23" id="23"/>
          <p:cNvGrpSpPr/>
          <p:nvPr/>
        </p:nvGrpSpPr>
        <p:grpSpPr>
          <a:xfrm rot="0">
            <a:off x="1068889" y="8529461"/>
            <a:ext cx="6997822" cy="520065"/>
            <a:chOff x="0" y="0"/>
            <a:chExt cx="9330430" cy="693419"/>
          </a:xfrm>
        </p:grpSpPr>
        <p:sp>
          <p:nvSpPr>
            <p:cNvPr name="TextBox 24" id="24"/>
            <p:cNvSpPr txBox="true"/>
            <p:nvPr/>
          </p:nvSpPr>
          <p:spPr>
            <a:xfrm rot="0">
              <a:off x="0" y="17145"/>
              <a:ext cx="1133352" cy="676275"/>
            </a:xfrm>
            <a:prstGeom prst="rect">
              <a:avLst/>
            </a:prstGeom>
          </p:spPr>
          <p:txBody>
            <a:bodyPr anchor="t" rtlCol="false" tIns="0" lIns="0" bIns="0" rIns="0">
              <a:spAutoFit/>
            </a:bodyPr>
            <a:lstStyle/>
            <a:p>
              <a:pPr algn="l" marL="0" indent="0" lvl="1">
                <a:lnSpc>
                  <a:spcPts val="4200"/>
                </a:lnSpc>
              </a:pPr>
              <a:r>
                <a:rPr lang="en-US" sz="3000" spc="540">
                  <a:solidFill>
                    <a:srgbClr val="FFFFFF"/>
                  </a:solidFill>
                  <a:latin typeface="Trebuchet MS"/>
                  <a:ea typeface="Trebuchet MS"/>
                  <a:cs typeface="Trebuchet MS"/>
                  <a:sym typeface="Trebuchet MS"/>
                </a:rPr>
                <a:t>08</a:t>
              </a:r>
            </a:p>
          </p:txBody>
        </p:sp>
        <p:sp>
          <p:nvSpPr>
            <p:cNvPr name="TextBox 25" id="25"/>
            <p:cNvSpPr txBox="true"/>
            <p:nvPr/>
          </p:nvSpPr>
          <p:spPr>
            <a:xfrm rot="0">
              <a:off x="1153422" y="-38100"/>
              <a:ext cx="8177008" cy="720512"/>
            </a:xfrm>
            <a:prstGeom prst="rect">
              <a:avLst/>
            </a:prstGeom>
          </p:spPr>
          <p:txBody>
            <a:bodyPr anchor="t" rtlCol="false" tIns="0" lIns="0" bIns="0" rIns="0">
              <a:spAutoFit/>
            </a:bodyPr>
            <a:lstStyle/>
            <a:p>
              <a:pPr algn="l" marL="0" indent="0" lvl="1">
                <a:lnSpc>
                  <a:spcPts val="2240"/>
                </a:lnSpc>
              </a:pPr>
              <a:r>
                <a:rPr lang="en-US" sz="1600" spc="288">
                  <a:solidFill>
                    <a:srgbClr val="FFFFFF"/>
                  </a:solidFill>
                  <a:latin typeface="Trebuchet MS"/>
                  <a:ea typeface="Trebuchet MS"/>
                  <a:cs typeface="Trebuchet MS"/>
                  <a:sym typeface="Trebuchet MS"/>
                </a:rPr>
                <a:t>Free from single use products, refillable toiletries in all bedrooms and communal areas.</a:t>
              </a:r>
            </a:p>
          </p:txBody>
        </p:sp>
      </p:grpSp>
      <p:sp>
        <p:nvSpPr>
          <p:cNvPr name="TextBox 26" id="26"/>
          <p:cNvSpPr txBox="true"/>
          <p:nvPr/>
        </p:nvSpPr>
        <p:spPr>
          <a:xfrm rot="0">
            <a:off x="1028700" y="9302890"/>
            <a:ext cx="850014" cy="523875"/>
          </a:xfrm>
          <a:prstGeom prst="rect">
            <a:avLst/>
          </a:prstGeom>
        </p:spPr>
        <p:txBody>
          <a:bodyPr anchor="t" rtlCol="false" tIns="0" lIns="0" bIns="0" rIns="0">
            <a:spAutoFit/>
          </a:bodyPr>
          <a:lstStyle/>
          <a:p>
            <a:pPr algn="l" marL="0" indent="0" lvl="1">
              <a:lnSpc>
                <a:spcPts val="4200"/>
              </a:lnSpc>
            </a:pPr>
            <a:r>
              <a:rPr lang="en-US" sz="3000" spc="540">
                <a:solidFill>
                  <a:srgbClr val="FFFFFF"/>
                </a:solidFill>
                <a:latin typeface="Trebuchet MS"/>
                <a:ea typeface="Trebuchet MS"/>
                <a:cs typeface="Trebuchet MS"/>
                <a:sym typeface="Trebuchet MS"/>
              </a:rPr>
              <a:t>09</a:t>
            </a:r>
          </a:p>
        </p:txBody>
      </p:sp>
      <p:sp>
        <p:nvSpPr>
          <p:cNvPr name="TextBox 27" id="27"/>
          <p:cNvSpPr txBox="true"/>
          <p:nvPr/>
        </p:nvSpPr>
        <p:spPr>
          <a:xfrm rot="0">
            <a:off x="1893767" y="9268601"/>
            <a:ext cx="6132756" cy="826134"/>
          </a:xfrm>
          <a:prstGeom prst="rect">
            <a:avLst/>
          </a:prstGeom>
        </p:spPr>
        <p:txBody>
          <a:bodyPr anchor="t" rtlCol="false" tIns="0" lIns="0" bIns="0" rIns="0">
            <a:spAutoFit/>
          </a:bodyPr>
          <a:lstStyle/>
          <a:p>
            <a:pPr algn="l" marL="0" indent="0" lvl="1">
              <a:lnSpc>
                <a:spcPts val="2240"/>
              </a:lnSpc>
            </a:pPr>
            <a:r>
              <a:rPr lang="en-US" sz="1600" spc="288">
                <a:solidFill>
                  <a:srgbClr val="FFFFFF"/>
                </a:solidFill>
                <a:latin typeface="Trebuchet MS"/>
                <a:ea typeface="Trebuchet MS"/>
                <a:cs typeface="Trebuchet MS"/>
                <a:sym typeface="Trebuchet MS"/>
              </a:rPr>
              <a:t>Our bars have removed all plastic bottled beverages, and have been replaced with glass bottled packaging instead.</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09560" y="-310818"/>
            <a:ext cx="9335351" cy="10839793"/>
            <a:chOff x="0" y="0"/>
            <a:chExt cx="2458693" cy="2854925"/>
          </a:xfrm>
        </p:grpSpPr>
        <p:sp>
          <p:nvSpPr>
            <p:cNvPr name="Freeform 3" id="3"/>
            <p:cNvSpPr/>
            <p:nvPr/>
          </p:nvSpPr>
          <p:spPr>
            <a:xfrm flipH="false" flipV="false" rot="0">
              <a:off x="0" y="0"/>
              <a:ext cx="2458693" cy="2854925"/>
            </a:xfrm>
            <a:custGeom>
              <a:avLst/>
              <a:gdLst/>
              <a:ahLst/>
              <a:cxnLst/>
              <a:rect r="r" b="b" t="t" l="l"/>
              <a:pathLst>
                <a:path h="2854925" w="2458693">
                  <a:moveTo>
                    <a:pt x="0" y="0"/>
                  </a:moveTo>
                  <a:lnTo>
                    <a:pt x="2458693" y="0"/>
                  </a:lnTo>
                  <a:lnTo>
                    <a:pt x="2458693" y="2854925"/>
                  </a:lnTo>
                  <a:lnTo>
                    <a:pt x="0" y="2854925"/>
                  </a:lnTo>
                  <a:close/>
                </a:path>
              </a:pathLst>
            </a:custGeom>
            <a:solidFill>
              <a:srgbClr val="50266E"/>
            </a:solidFill>
          </p:spPr>
        </p:sp>
        <p:sp>
          <p:nvSpPr>
            <p:cNvPr name="TextBox 4" id="4"/>
            <p:cNvSpPr txBox="true"/>
            <p:nvPr/>
          </p:nvSpPr>
          <p:spPr>
            <a:xfrm>
              <a:off x="0" y="-38100"/>
              <a:ext cx="2458693" cy="2893025"/>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9961443" y="2894324"/>
            <a:ext cx="5079804" cy="5521960"/>
          </a:xfrm>
          <a:prstGeom prst="rect">
            <a:avLst/>
          </a:prstGeom>
        </p:spPr>
        <p:txBody>
          <a:bodyPr anchor="t" rtlCol="false" tIns="0" lIns="0" bIns="0" rIns="0">
            <a:spAutoFit/>
          </a:bodyPr>
          <a:lstStyle/>
          <a:p>
            <a:pPr algn="l">
              <a:lnSpc>
                <a:spcPts val="2240"/>
              </a:lnSpc>
            </a:pPr>
            <a:r>
              <a:rPr lang="en-US" sz="1600" spc="288">
                <a:solidFill>
                  <a:srgbClr val="50266E"/>
                </a:solidFill>
                <a:latin typeface="Trebuchet MS"/>
                <a:ea typeface="Trebuchet MS"/>
                <a:cs typeface="Trebuchet MS"/>
                <a:sym typeface="Trebuchet MS"/>
                <a:hlinkClick r:id="rId2" tooltip="https://www.parkregisbirmingham.co.uk"/>
              </a:rPr>
              <a:t>Our team is fully trained in Health &amp; Safety, Fire Safety, and Food Hygiene, with a goal to promote 80% of roles internally. </a:t>
            </a:r>
          </a:p>
          <a:p>
            <a:pPr algn="l">
              <a:lnSpc>
                <a:spcPts val="2240"/>
              </a:lnSpc>
            </a:pPr>
          </a:p>
          <a:p>
            <a:pPr algn="l">
              <a:lnSpc>
                <a:spcPts val="2240"/>
              </a:lnSpc>
            </a:pPr>
            <a:r>
              <a:rPr lang="en-US" sz="1600" spc="288">
                <a:solidFill>
                  <a:srgbClr val="50266E"/>
                </a:solidFill>
                <a:latin typeface="Trebuchet MS"/>
                <a:ea typeface="Trebuchet MS"/>
                <a:cs typeface="Trebuchet MS"/>
                <a:sym typeface="Trebuchet MS"/>
                <a:hlinkClick r:id="rId3" tooltip="https://www.parkregisbirmingham.co.uk"/>
              </a:rPr>
              <a:t>Park Regis is committed to employee wellbeing through clear Employee Commitments, monthly staff committees, and Mental Health Life Training for all managers. </a:t>
            </a:r>
          </a:p>
          <a:p>
            <a:pPr algn="l">
              <a:lnSpc>
                <a:spcPts val="2240"/>
              </a:lnSpc>
            </a:pPr>
          </a:p>
          <a:p>
            <a:pPr algn="l">
              <a:lnSpc>
                <a:spcPts val="2240"/>
              </a:lnSpc>
            </a:pPr>
            <a:r>
              <a:rPr lang="en-US" sz="1600" spc="288">
                <a:solidFill>
                  <a:srgbClr val="50266E"/>
                </a:solidFill>
                <a:latin typeface="Trebuchet MS"/>
                <a:ea typeface="Trebuchet MS"/>
                <a:cs typeface="Trebuchet MS"/>
                <a:sym typeface="Trebuchet MS"/>
                <a:hlinkClick r:id="rId4" tooltip="https://www.parkregisbirmingham.co.uk"/>
              </a:rPr>
              <a:t>We target less than 1% workplace accidents and partner with Shield Safety Management for expert guidance. </a:t>
            </a:r>
          </a:p>
          <a:p>
            <a:pPr algn="l">
              <a:lnSpc>
                <a:spcPts val="2240"/>
              </a:lnSpc>
            </a:pPr>
          </a:p>
          <a:p>
            <a:pPr algn="l">
              <a:lnSpc>
                <a:spcPts val="2240"/>
              </a:lnSpc>
            </a:pPr>
            <a:r>
              <a:rPr lang="en-US" sz="1600" spc="288">
                <a:solidFill>
                  <a:srgbClr val="50266E"/>
                </a:solidFill>
                <a:latin typeface="Trebuchet MS"/>
                <a:ea typeface="Trebuchet MS"/>
                <a:cs typeface="Trebuchet MS"/>
                <a:sym typeface="Trebuchet MS"/>
                <a:hlinkClick r:id="rId5" tooltip="https://www.parkregisbirmingham.co.uk"/>
              </a:rPr>
              <a:t>Our HR team is trained in sustainability, and our Green Committee meets monthly to drive eco-friendly initiatives.</a:t>
            </a:r>
          </a:p>
        </p:txBody>
      </p:sp>
      <p:sp>
        <p:nvSpPr>
          <p:cNvPr name="Freeform 6" id="6"/>
          <p:cNvSpPr/>
          <p:nvPr/>
        </p:nvSpPr>
        <p:spPr>
          <a:xfrm flipH="false" flipV="false" rot="0">
            <a:off x="15912671" y="9616445"/>
            <a:ext cx="2153241" cy="483381"/>
          </a:xfrm>
          <a:custGeom>
            <a:avLst/>
            <a:gdLst/>
            <a:ahLst/>
            <a:cxnLst/>
            <a:rect r="r" b="b" t="t" l="l"/>
            <a:pathLst>
              <a:path h="483381" w="2153241">
                <a:moveTo>
                  <a:pt x="0" y="0"/>
                </a:moveTo>
                <a:lnTo>
                  <a:pt x="2153242" y="0"/>
                </a:lnTo>
                <a:lnTo>
                  <a:pt x="2153242" y="483381"/>
                </a:lnTo>
                <a:lnTo>
                  <a:pt x="0" y="483381"/>
                </a:lnTo>
                <a:lnTo>
                  <a:pt x="0" y="0"/>
                </a:lnTo>
                <a:close/>
              </a:path>
            </a:pathLst>
          </a:custGeom>
          <a:blipFill>
            <a:blip r:embed="rId6"/>
            <a:stretch>
              <a:fillRect l="0" t="0" r="0" b="0"/>
            </a:stretch>
          </a:blipFill>
        </p:spPr>
      </p:sp>
      <p:sp>
        <p:nvSpPr>
          <p:cNvPr name="TextBox 7" id="7"/>
          <p:cNvSpPr txBox="true"/>
          <p:nvPr/>
        </p:nvSpPr>
        <p:spPr>
          <a:xfrm rot="0">
            <a:off x="9961443" y="981075"/>
            <a:ext cx="4749993" cy="1462405"/>
          </a:xfrm>
          <a:prstGeom prst="rect">
            <a:avLst/>
          </a:prstGeom>
        </p:spPr>
        <p:txBody>
          <a:bodyPr anchor="t" rtlCol="false" tIns="0" lIns="0" bIns="0" rIns="0">
            <a:spAutoFit/>
          </a:bodyPr>
          <a:lstStyle/>
          <a:p>
            <a:pPr algn="l">
              <a:lnSpc>
                <a:spcPts val="5389"/>
              </a:lnSpc>
            </a:pPr>
            <a:r>
              <a:rPr lang="en-US" sz="4899" spc="734">
                <a:solidFill>
                  <a:srgbClr val="50266E"/>
                </a:solidFill>
                <a:latin typeface="Verlag"/>
                <a:ea typeface="Verlag"/>
                <a:cs typeface="Verlag"/>
                <a:sym typeface="Verlag"/>
              </a:rPr>
              <a:t>EMPLOYEE WELLBEING</a:t>
            </a:r>
          </a:p>
        </p:txBody>
      </p:sp>
      <p:grpSp>
        <p:nvGrpSpPr>
          <p:cNvPr name="Group 8" id="8"/>
          <p:cNvGrpSpPr/>
          <p:nvPr/>
        </p:nvGrpSpPr>
        <p:grpSpPr>
          <a:xfrm rot="0">
            <a:off x="1028700" y="1028700"/>
            <a:ext cx="6772308" cy="8229600"/>
            <a:chOff x="0" y="0"/>
            <a:chExt cx="1029813" cy="1251413"/>
          </a:xfrm>
        </p:grpSpPr>
        <p:sp>
          <p:nvSpPr>
            <p:cNvPr name="Freeform 9" id="9"/>
            <p:cNvSpPr/>
            <p:nvPr/>
          </p:nvSpPr>
          <p:spPr>
            <a:xfrm flipH="false" flipV="false" rot="0">
              <a:off x="0" y="0"/>
              <a:ext cx="1029813" cy="1251413"/>
            </a:xfrm>
            <a:custGeom>
              <a:avLst/>
              <a:gdLst/>
              <a:ahLst/>
              <a:cxnLst/>
              <a:rect r="r" b="b" t="t" l="l"/>
              <a:pathLst>
                <a:path h="1251413" w="1029813">
                  <a:moveTo>
                    <a:pt x="0" y="0"/>
                  </a:moveTo>
                  <a:lnTo>
                    <a:pt x="1029813" y="0"/>
                  </a:lnTo>
                  <a:lnTo>
                    <a:pt x="1029813" y="1251413"/>
                  </a:lnTo>
                  <a:lnTo>
                    <a:pt x="0" y="1251413"/>
                  </a:lnTo>
                  <a:close/>
                </a:path>
              </a:pathLst>
            </a:custGeom>
            <a:blipFill>
              <a:blip r:embed="rId7"/>
              <a:stretch>
                <a:fillRect l="-26702" t="0" r="-55921" b="-190"/>
              </a:stretch>
            </a:blipFill>
          </p:spPr>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09560" y="-310818"/>
            <a:ext cx="9335351" cy="10839793"/>
            <a:chOff x="0" y="0"/>
            <a:chExt cx="2458693" cy="2854925"/>
          </a:xfrm>
        </p:grpSpPr>
        <p:sp>
          <p:nvSpPr>
            <p:cNvPr name="Freeform 3" id="3"/>
            <p:cNvSpPr/>
            <p:nvPr/>
          </p:nvSpPr>
          <p:spPr>
            <a:xfrm flipH="false" flipV="false" rot="0">
              <a:off x="0" y="0"/>
              <a:ext cx="2458693" cy="2854925"/>
            </a:xfrm>
            <a:custGeom>
              <a:avLst/>
              <a:gdLst/>
              <a:ahLst/>
              <a:cxnLst/>
              <a:rect r="r" b="b" t="t" l="l"/>
              <a:pathLst>
                <a:path h="2854925" w="2458693">
                  <a:moveTo>
                    <a:pt x="0" y="0"/>
                  </a:moveTo>
                  <a:lnTo>
                    <a:pt x="2458693" y="0"/>
                  </a:lnTo>
                  <a:lnTo>
                    <a:pt x="2458693" y="2854925"/>
                  </a:lnTo>
                  <a:lnTo>
                    <a:pt x="0" y="2854925"/>
                  </a:lnTo>
                  <a:close/>
                </a:path>
              </a:pathLst>
            </a:custGeom>
            <a:solidFill>
              <a:srgbClr val="50266E"/>
            </a:solidFill>
          </p:spPr>
        </p:sp>
        <p:sp>
          <p:nvSpPr>
            <p:cNvPr name="TextBox 4" id="4"/>
            <p:cNvSpPr txBox="true"/>
            <p:nvPr/>
          </p:nvSpPr>
          <p:spPr>
            <a:xfrm>
              <a:off x="0" y="-38100"/>
              <a:ext cx="2458693" cy="2893025"/>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9961443" y="1028700"/>
            <a:ext cx="7297857" cy="8229600"/>
            <a:chOff x="0" y="0"/>
            <a:chExt cx="9730476" cy="10972800"/>
          </a:xfrm>
        </p:grpSpPr>
        <p:pic>
          <p:nvPicPr>
            <p:cNvPr name="Picture 6" id="6"/>
            <p:cNvPicPr>
              <a:picLocks noChangeAspect="true"/>
            </p:cNvPicPr>
            <p:nvPr/>
          </p:nvPicPr>
          <p:blipFill>
            <a:blip r:embed="rId2"/>
            <a:srcRect l="0" t="6443" r="0" b="6443"/>
            <a:stretch>
              <a:fillRect/>
            </a:stretch>
          </p:blipFill>
          <p:spPr>
            <a:xfrm flipH="false" flipV="false">
              <a:off x="0" y="0"/>
              <a:ext cx="9730476" cy="10972800"/>
            </a:xfrm>
            <a:prstGeom prst="rect">
              <a:avLst/>
            </a:prstGeom>
          </p:spPr>
        </p:pic>
      </p:grpSp>
      <p:sp>
        <p:nvSpPr>
          <p:cNvPr name="TextBox 7" id="7"/>
          <p:cNvSpPr txBox="true"/>
          <p:nvPr/>
        </p:nvSpPr>
        <p:spPr>
          <a:xfrm rot="0">
            <a:off x="1028700" y="2925445"/>
            <a:ext cx="6772308" cy="5513251"/>
          </a:xfrm>
          <a:prstGeom prst="rect">
            <a:avLst/>
          </a:prstGeom>
        </p:spPr>
        <p:txBody>
          <a:bodyPr anchor="t" rtlCol="false" tIns="0" lIns="0" bIns="0" rIns="0">
            <a:spAutoFit/>
          </a:bodyPr>
          <a:lstStyle/>
          <a:p>
            <a:pPr algn="l">
              <a:lnSpc>
                <a:spcPts val="2240"/>
              </a:lnSpc>
            </a:pPr>
            <a:r>
              <a:rPr lang="en-US" sz="1600" spc="288">
                <a:solidFill>
                  <a:srgbClr val="FFFFFF"/>
                </a:solidFill>
                <a:latin typeface="Trebuchet MS"/>
                <a:ea typeface="Trebuchet MS"/>
                <a:cs typeface="Trebuchet MS"/>
                <a:sym typeface="Trebuchet MS"/>
                <a:hlinkClick r:id="rId3" tooltip="https://www.parkregisbirmingham.co.uk"/>
              </a:rPr>
              <a:t>We’ve switched to eco-friendly toiletries with Rituals, featuring biodegradable ingredients in recyclable, refillable packaging. This change saves 188,652 plastic bottles annually while enhancing guest experiences with high-quality products.</a:t>
            </a:r>
          </a:p>
          <a:p>
            <a:pPr algn="l">
              <a:lnSpc>
                <a:spcPts val="2240"/>
              </a:lnSpc>
            </a:pPr>
          </a:p>
          <a:p>
            <a:pPr algn="l">
              <a:lnSpc>
                <a:spcPts val="2240"/>
              </a:lnSpc>
            </a:pPr>
            <a:r>
              <a:rPr lang="en-US" sz="1600" spc="288">
                <a:solidFill>
                  <a:srgbClr val="FFFFFF"/>
                </a:solidFill>
                <a:latin typeface="Trebuchet MS"/>
                <a:ea typeface="Trebuchet MS"/>
                <a:cs typeface="Trebuchet MS"/>
                <a:sym typeface="Trebuchet MS"/>
              </a:rPr>
              <a:t>We’ve also replaced plastic room keys, pens, toilet rolls, and tissues with sustainable bamboo alternatives.  Why is bamboo more eco-friendly? Bamboo grows 30 times faster than hardwood, needs 30% less water, and releases 35% more oxygen while absorbing 65% more carbon dioxide.</a:t>
            </a:r>
          </a:p>
          <a:p>
            <a:pPr algn="l">
              <a:lnSpc>
                <a:spcPts val="2240"/>
              </a:lnSpc>
            </a:pPr>
          </a:p>
          <a:p>
            <a:pPr algn="l">
              <a:lnSpc>
                <a:spcPts val="2240"/>
              </a:lnSpc>
            </a:pPr>
            <a:r>
              <a:rPr lang="en-US" sz="1600" spc="288">
                <a:solidFill>
                  <a:srgbClr val="FFFFFF"/>
                </a:solidFill>
                <a:latin typeface="Trebuchet MS"/>
                <a:ea typeface="Trebuchet MS"/>
                <a:cs typeface="Trebuchet MS"/>
                <a:sym typeface="Trebuchet MS"/>
              </a:rPr>
              <a:t>Have you left something at home? We have shower caps, vanity kits, and dental kits made from straw or corn starch, packaged in tree-free stone paper printed with soy ink—offering convenience without harming the planet.</a:t>
            </a:r>
          </a:p>
          <a:p>
            <a:pPr algn="l">
              <a:lnSpc>
                <a:spcPts val="2100"/>
              </a:lnSpc>
            </a:pPr>
          </a:p>
          <a:p>
            <a:pPr algn="l">
              <a:lnSpc>
                <a:spcPts val="2240"/>
              </a:lnSpc>
            </a:pPr>
          </a:p>
        </p:txBody>
      </p:sp>
      <p:sp>
        <p:nvSpPr>
          <p:cNvPr name="Freeform 8" id="8"/>
          <p:cNvSpPr/>
          <p:nvPr/>
        </p:nvSpPr>
        <p:spPr>
          <a:xfrm flipH="false" flipV="false" rot="0">
            <a:off x="15912671" y="9616445"/>
            <a:ext cx="2153241" cy="483381"/>
          </a:xfrm>
          <a:custGeom>
            <a:avLst/>
            <a:gdLst/>
            <a:ahLst/>
            <a:cxnLst/>
            <a:rect r="r" b="b" t="t" l="l"/>
            <a:pathLst>
              <a:path h="483381" w="2153241">
                <a:moveTo>
                  <a:pt x="0" y="0"/>
                </a:moveTo>
                <a:lnTo>
                  <a:pt x="2153242" y="0"/>
                </a:lnTo>
                <a:lnTo>
                  <a:pt x="2153242" y="483381"/>
                </a:lnTo>
                <a:lnTo>
                  <a:pt x="0" y="483381"/>
                </a:lnTo>
                <a:lnTo>
                  <a:pt x="0" y="0"/>
                </a:lnTo>
                <a:close/>
              </a:path>
            </a:pathLst>
          </a:custGeom>
          <a:blipFill>
            <a:blip r:embed="rId4"/>
            <a:stretch>
              <a:fillRect l="0" t="0" r="0" b="0"/>
            </a:stretch>
          </a:blipFill>
        </p:spPr>
      </p:sp>
      <p:sp>
        <p:nvSpPr>
          <p:cNvPr name="TextBox 9" id="9"/>
          <p:cNvSpPr txBox="true"/>
          <p:nvPr/>
        </p:nvSpPr>
        <p:spPr>
          <a:xfrm rot="0">
            <a:off x="1028700" y="933450"/>
            <a:ext cx="7783512" cy="1581150"/>
          </a:xfrm>
          <a:prstGeom prst="rect">
            <a:avLst/>
          </a:prstGeom>
        </p:spPr>
        <p:txBody>
          <a:bodyPr anchor="t" rtlCol="false" tIns="0" lIns="0" bIns="0" rIns="0">
            <a:spAutoFit/>
          </a:bodyPr>
          <a:lstStyle/>
          <a:p>
            <a:pPr algn="l">
              <a:lnSpc>
                <a:spcPts val="5879"/>
              </a:lnSpc>
            </a:pPr>
            <a:r>
              <a:rPr lang="en-US" sz="4899" spc="734">
                <a:solidFill>
                  <a:srgbClr val="FFFFFF"/>
                </a:solidFill>
                <a:latin typeface="Verlag"/>
                <a:ea typeface="Verlag"/>
                <a:cs typeface="Verlag"/>
                <a:sym typeface="Verlag"/>
              </a:rPr>
              <a:t>LUXURY MEETS SUSTAINABILITY</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09560" y="-310818"/>
            <a:ext cx="9335351" cy="10839793"/>
            <a:chOff x="0" y="0"/>
            <a:chExt cx="2458693" cy="2854925"/>
          </a:xfrm>
        </p:grpSpPr>
        <p:sp>
          <p:nvSpPr>
            <p:cNvPr name="Freeform 3" id="3"/>
            <p:cNvSpPr/>
            <p:nvPr/>
          </p:nvSpPr>
          <p:spPr>
            <a:xfrm flipH="false" flipV="false" rot="0">
              <a:off x="0" y="0"/>
              <a:ext cx="2458693" cy="2854925"/>
            </a:xfrm>
            <a:custGeom>
              <a:avLst/>
              <a:gdLst/>
              <a:ahLst/>
              <a:cxnLst/>
              <a:rect r="r" b="b" t="t" l="l"/>
              <a:pathLst>
                <a:path h="2854925" w="2458693">
                  <a:moveTo>
                    <a:pt x="0" y="0"/>
                  </a:moveTo>
                  <a:lnTo>
                    <a:pt x="2458693" y="0"/>
                  </a:lnTo>
                  <a:lnTo>
                    <a:pt x="2458693" y="2854925"/>
                  </a:lnTo>
                  <a:lnTo>
                    <a:pt x="0" y="2854925"/>
                  </a:lnTo>
                  <a:close/>
                </a:path>
              </a:pathLst>
            </a:custGeom>
            <a:solidFill>
              <a:srgbClr val="50266E"/>
            </a:solidFill>
          </p:spPr>
        </p:sp>
        <p:sp>
          <p:nvSpPr>
            <p:cNvPr name="TextBox 4" id="4"/>
            <p:cNvSpPr txBox="true"/>
            <p:nvPr/>
          </p:nvSpPr>
          <p:spPr>
            <a:xfrm>
              <a:off x="0" y="-38100"/>
              <a:ext cx="2458693" cy="2893025"/>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9961443" y="2894324"/>
            <a:ext cx="5079804" cy="6074410"/>
          </a:xfrm>
          <a:prstGeom prst="rect">
            <a:avLst/>
          </a:prstGeom>
        </p:spPr>
        <p:txBody>
          <a:bodyPr anchor="t" rtlCol="false" tIns="0" lIns="0" bIns="0" rIns="0">
            <a:spAutoFit/>
          </a:bodyPr>
          <a:lstStyle/>
          <a:p>
            <a:pPr algn="l">
              <a:lnSpc>
                <a:spcPts val="2240"/>
              </a:lnSpc>
            </a:pPr>
            <a:r>
              <a:rPr lang="en-US" sz="1600" spc="288">
                <a:solidFill>
                  <a:srgbClr val="50266E"/>
                </a:solidFill>
                <a:latin typeface="Trebuchet MS"/>
                <a:ea typeface="Trebuchet MS"/>
                <a:cs typeface="Trebuchet MS"/>
                <a:sym typeface="Trebuchet MS"/>
                <a:hlinkClick r:id="rId2" tooltip="https://www.parkregisbirmingham.co.uk"/>
              </a:rPr>
              <a:t>In the past year, we partnered with </a:t>
            </a:r>
            <a:r>
              <a:rPr lang="en-US" sz="1600" spc="288">
                <a:solidFill>
                  <a:srgbClr val="50266E"/>
                </a:solidFill>
                <a:latin typeface="Trebuchet MS"/>
                <a:ea typeface="Trebuchet MS"/>
                <a:cs typeface="Trebuchet MS"/>
                <a:sym typeface="Trebuchet MS"/>
                <a:hlinkClick r:id="rId3" tooltip="https://www.toogoodtogo.com/?utm_medium=search&amp;utm_source=google&amp;utm_campaign=uk_b2b_paid_marketing_search_google_generic&amp;utm_content=145160682893&amp;utm_term=too+good+to+go&amp;gad_source=1&amp;gclid=CjwKCAjwnei0BhB-EiwAA2xuBoGVK-XfBSBTROnKScrRLKdPO82NUGame6y2TrtOYLe14-XRJ3ZYVxoC0FgQAvD_BwE"/>
              </a:rPr>
              <a:t>Too Good to Go</a:t>
            </a:r>
            <a:r>
              <a:rPr lang="en-US" sz="1600" spc="288">
                <a:solidFill>
                  <a:srgbClr val="50266E"/>
                </a:solidFill>
                <a:latin typeface="Trebuchet MS"/>
                <a:ea typeface="Trebuchet MS"/>
                <a:cs typeface="Trebuchet MS"/>
                <a:sym typeface="Trebuchet MS"/>
                <a:hlinkClick r:id="rId4" tooltip="https://www.parkregisbirmingham.co.uk"/>
              </a:rPr>
              <a:t>. Too Good to Go’s mission is to combat food wastage and the detrimental effect this has on the environment.</a:t>
            </a:r>
          </a:p>
          <a:p>
            <a:pPr algn="l">
              <a:lnSpc>
                <a:spcPts val="2240"/>
              </a:lnSpc>
            </a:pPr>
          </a:p>
          <a:p>
            <a:pPr algn="l">
              <a:lnSpc>
                <a:spcPts val="2240"/>
              </a:lnSpc>
            </a:pPr>
            <a:r>
              <a:rPr lang="en-US" sz="1600" spc="288">
                <a:solidFill>
                  <a:srgbClr val="50266E"/>
                </a:solidFill>
                <a:latin typeface="Trebuchet MS"/>
                <a:ea typeface="Trebuchet MS"/>
                <a:cs typeface="Trebuchet MS"/>
                <a:sym typeface="Trebuchet MS"/>
                <a:hlinkClick r:id="rId5" tooltip="https://www.parkregisbirmingham.co.uk"/>
              </a:rPr>
              <a:t>They work with businesses to sell their surplus food at a reduced price (roughly a third of the original price), which prevents a significant amount of food wastage, daily.</a:t>
            </a:r>
          </a:p>
          <a:p>
            <a:pPr algn="l">
              <a:lnSpc>
                <a:spcPts val="2240"/>
              </a:lnSpc>
            </a:pPr>
          </a:p>
          <a:p>
            <a:pPr algn="l">
              <a:lnSpc>
                <a:spcPts val="2240"/>
              </a:lnSpc>
            </a:pPr>
            <a:r>
              <a:rPr lang="en-US" sz="1600" spc="288">
                <a:solidFill>
                  <a:srgbClr val="50266E"/>
                </a:solidFill>
                <a:latin typeface="Trebuchet MS"/>
                <a:ea typeface="Trebuchet MS"/>
                <a:cs typeface="Trebuchet MS"/>
                <a:sym typeface="Trebuchet MS"/>
                <a:hlinkClick r:id="rId6" tooltip="https://www.parkregisbirmingham.co.uk"/>
              </a:rPr>
              <a:t>Surplus food is packaged up into ‘surprise’ packages which those who use the app can pre-order, and then can come collect it!</a:t>
            </a:r>
          </a:p>
          <a:p>
            <a:pPr algn="l">
              <a:lnSpc>
                <a:spcPts val="2240"/>
              </a:lnSpc>
            </a:pPr>
          </a:p>
          <a:p>
            <a:pPr algn="l">
              <a:lnSpc>
                <a:spcPts val="2240"/>
              </a:lnSpc>
            </a:pPr>
            <a:r>
              <a:rPr lang="en-US" sz="1600" spc="288">
                <a:solidFill>
                  <a:srgbClr val="50266E"/>
                </a:solidFill>
                <a:latin typeface="Trebuchet MS"/>
                <a:ea typeface="Trebuchet MS"/>
                <a:cs typeface="Trebuchet MS"/>
                <a:sym typeface="Trebuchet MS"/>
                <a:hlinkClick r:id="rId7" tooltip="https://www.parkregisbirmingham.co.uk"/>
              </a:rPr>
              <a:t>Not only does this help the environment by reducing food waste, but it allows you to try something new from restaurants and cafes at a significantly reduced cost.</a:t>
            </a:r>
          </a:p>
        </p:txBody>
      </p:sp>
      <p:sp>
        <p:nvSpPr>
          <p:cNvPr name="Freeform 6" id="6"/>
          <p:cNvSpPr/>
          <p:nvPr/>
        </p:nvSpPr>
        <p:spPr>
          <a:xfrm flipH="false" flipV="false" rot="0">
            <a:off x="15912671" y="9616445"/>
            <a:ext cx="2153241" cy="483381"/>
          </a:xfrm>
          <a:custGeom>
            <a:avLst/>
            <a:gdLst/>
            <a:ahLst/>
            <a:cxnLst/>
            <a:rect r="r" b="b" t="t" l="l"/>
            <a:pathLst>
              <a:path h="483381" w="2153241">
                <a:moveTo>
                  <a:pt x="0" y="0"/>
                </a:moveTo>
                <a:lnTo>
                  <a:pt x="2153242" y="0"/>
                </a:lnTo>
                <a:lnTo>
                  <a:pt x="2153242" y="483381"/>
                </a:lnTo>
                <a:lnTo>
                  <a:pt x="0" y="483381"/>
                </a:lnTo>
                <a:lnTo>
                  <a:pt x="0" y="0"/>
                </a:lnTo>
                <a:close/>
              </a:path>
            </a:pathLst>
          </a:custGeom>
          <a:blipFill>
            <a:blip r:embed="rId8"/>
            <a:stretch>
              <a:fillRect l="0" t="0" r="0" b="0"/>
            </a:stretch>
          </a:blipFill>
        </p:spPr>
      </p:sp>
      <p:sp>
        <p:nvSpPr>
          <p:cNvPr name="TextBox 7" id="7"/>
          <p:cNvSpPr txBox="true"/>
          <p:nvPr/>
        </p:nvSpPr>
        <p:spPr>
          <a:xfrm rot="0">
            <a:off x="9961443" y="981075"/>
            <a:ext cx="6321682" cy="1462405"/>
          </a:xfrm>
          <a:prstGeom prst="rect">
            <a:avLst/>
          </a:prstGeom>
        </p:spPr>
        <p:txBody>
          <a:bodyPr anchor="t" rtlCol="false" tIns="0" lIns="0" bIns="0" rIns="0">
            <a:spAutoFit/>
          </a:bodyPr>
          <a:lstStyle/>
          <a:p>
            <a:pPr algn="l">
              <a:lnSpc>
                <a:spcPts val="5389"/>
              </a:lnSpc>
            </a:pPr>
            <a:r>
              <a:rPr lang="en-US" sz="4899" spc="734">
                <a:solidFill>
                  <a:srgbClr val="50266E"/>
                </a:solidFill>
                <a:latin typeface="Verlag"/>
                <a:ea typeface="Verlag"/>
                <a:cs typeface="Verlag"/>
                <a:sym typeface="Verlag"/>
              </a:rPr>
              <a:t>COMBATTING FOOD WASTAGE</a:t>
            </a:r>
          </a:p>
        </p:txBody>
      </p:sp>
      <p:grpSp>
        <p:nvGrpSpPr>
          <p:cNvPr name="Group 8" id="8"/>
          <p:cNvGrpSpPr/>
          <p:nvPr/>
        </p:nvGrpSpPr>
        <p:grpSpPr>
          <a:xfrm rot="0">
            <a:off x="1028700" y="1028700"/>
            <a:ext cx="6772308" cy="8229600"/>
            <a:chOff x="0" y="0"/>
            <a:chExt cx="9029744" cy="10972800"/>
          </a:xfrm>
        </p:grpSpPr>
        <p:pic>
          <p:nvPicPr>
            <p:cNvPr name="Picture 9" id="9"/>
            <p:cNvPicPr>
              <a:picLocks noChangeAspect="true"/>
            </p:cNvPicPr>
            <p:nvPr/>
          </p:nvPicPr>
          <p:blipFill>
            <a:blip r:embed="rId9"/>
            <a:srcRect l="20021" t="6925" r="29772" b="1392"/>
            <a:stretch>
              <a:fillRect/>
            </a:stretch>
          </p:blipFill>
          <p:spPr>
            <a:xfrm flipH="false" flipV="false">
              <a:off x="0" y="0"/>
              <a:ext cx="9029744" cy="10972800"/>
            </a:xfrm>
            <a:prstGeom prst="rect">
              <a:avLst/>
            </a:prstGeom>
          </p:spPr>
        </p:pic>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09560" y="-310818"/>
            <a:ext cx="9335351" cy="10839793"/>
            <a:chOff x="0" y="0"/>
            <a:chExt cx="2458693" cy="2854925"/>
          </a:xfrm>
        </p:grpSpPr>
        <p:sp>
          <p:nvSpPr>
            <p:cNvPr name="Freeform 3" id="3"/>
            <p:cNvSpPr/>
            <p:nvPr/>
          </p:nvSpPr>
          <p:spPr>
            <a:xfrm flipH="false" flipV="false" rot="0">
              <a:off x="0" y="0"/>
              <a:ext cx="2458693" cy="2854925"/>
            </a:xfrm>
            <a:custGeom>
              <a:avLst/>
              <a:gdLst/>
              <a:ahLst/>
              <a:cxnLst/>
              <a:rect r="r" b="b" t="t" l="l"/>
              <a:pathLst>
                <a:path h="2854925" w="2458693">
                  <a:moveTo>
                    <a:pt x="0" y="0"/>
                  </a:moveTo>
                  <a:lnTo>
                    <a:pt x="2458693" y="0"/>
                  </a:lnTo>
                  <a:lnTo>
                    <a:pt x="2458693" y="2854925"/>
                  </a:lnTo>
                  <a:lnTo>
                    <a:pt x="0" y="2854925"/>
                  </a:lnTo>
                  <a:close/>
                </a:path>
              </a:pathLst>
            </a:custGeom>
            <a:solidFill>
              <a:srgbClr val="50266E"/>
            </a:solidFill>
          </p:spPr>
        </p:sp>
        <p:sp>
          <p:nvSpPr>
            <p:cNvPr name="TextBox 4" id="4"/>
            <p:cNvSpPr txBox="true"/>
            <p:nvPr/>
          </p:nvSpPr>
          <p:spPr>
            <a:xfrm>
              <a:off x="0" y="-38100"/>
              <a:ext cx="2458693" cy="2893025"/>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1028700" y="2894324"/>
            <a:ext cx="6772308" cy="4417060"/>
          </a:xfrm>
          <a:prstGeom prst="rect">
            <a:avLst/>
          </a:prstGeom>
        </p:spPr>
        <p:txBody>
          <a:bodyPr anchor="t" rtlCol="false" tIns="0" lIns="0" bIns="0" rIns="0">
            <a:spAutoFit/>
          </a:bodyPr>
          <a:lstStyle/>
          <a:p>
            <a:pPr algn="l">
              <a:lnSpc>
                <a:spcPts val="2240"/>
              </a:lnSpc>
            </a:pPr>
            <a:r>
              <a:rPr lang="en-US" sz="1600" spc="288">
                <a:solidFill>
                  <a:srgbClr val="FFFFFF"/>
                </a:solidFill>
                <a:latin typeface="Trebuchet MS"/>
                <a:ea typeface="Trebuchet MS"/>
                <a:cs typeface="Trebuchet MS"/>
                <a:sym typeface="Trebuchet MS"/>
                <a:hlinkClick r:id="rId2" tooltip="https://www.parkregisbirmingham.co.uk"/>
              </a:rPr>
              <a:t>Our city-centre location not only means the best of Birmingham is on your doorstep, but it’s easy to make the most of energy-efficient transport too.</a:t>
            </a:r>
            <a:r>
              <a:rPr lang="en-US" sz="1600" spc="288">
                <a:solidFill>
                  <a:srgbClr val="FFFFFF"/>
                </a:solidFill>
                <a:latin typeface="Trebuchet MS"/>
                <a:ea typeface="Trebuchet MS"/>
                <a:cs typeface="Trebuchet MS"/>
                <a:sym typeface="Trebuchet MS"/>
              </a:rPr>
              <a:t> Navigating yourself around the city when you stay at Park Regis Birmingham couldn’t be easier!</a:t>
            </a:r>
          </a:p>
          <a:p>
            <a:pPr algn="l">
              <a:lnSpc>
                <a:spcPts val="2240"/>
              </a:lnSpc>
            </a:pPr>
          </a:p>
          <a:p>
            <a:pPr algn="l">
              <a:lnSpc>
                <a:spcPts val="2240"/>
              </a:lnSpc>
            </a:pPr>
            <a:r>
              <a:rPr lang="en-US" sz="1600" spc="288">
                <a:solidFill>
                  <a:srgbClr val="FFFFFF"/>
                </a:solidFill>
                <a:latin typeface="Trebuchet MS"/>
                <a:ea typeface="Trebuchet MS"/>
                <a:cs typeface="Trebuchet MS"/>
                <a:sym typeface="Trebuchet MS"/>
                <a:hlinkClick r:id="rId3" tooltip="https://www.parkregisbirmingham.co.uk"/>
              </a:rPr>
              <a:t>We encourage our guests to utilise our local transport links i.e., the tram - which is conveniently right on our doorstep</a:t>
            </a:r>
            <a:r>
              <a:rPr lang="en-US" sz="1600" spc="288">
                <a:solidFill>
                  <a:srgbClr val="FFFFFF"/>
                </a:solidFill>
                <a:latin typeface="Trebuchet MS"/>
                <a:ea typeface="Trebuchet MS"/>
                <a:cs typeface="Trebuchet MS"/>
                <a:sym typeface="Trebuchet MS"/>
              </a:rPr>
              <a:t>.</a:t>
            </a:r>
          </a:p>
          <a:p>
            <a:pPr algn="l">
              <a:lnSpc>
                <a:spcPts val="2240"/>
              </a:lnSpc>
            </a:pPr>
          </a:p>
          <a:p>
            <a:pPr algn="l">
              <a:lnSpc>
                <a:spcPts val="2240"/>
              </a:lnSpc>
            </a:pPr>
            <a:r>
              <a:rPr lang="en-US" sz="1600" spc="288">
                <a:solidFill>
                  <a:srgbClr val="FFFFFF"/>
                </a:solidFill>
                <a:latin typeface="Trebuchet MS"/>
                <a:ea typeface="Trebuchet MS"/>
                <a:cs typeface="Trebuchet MS"/>
                <a:sym typeface="Trebuchet MS"/>
                <a:hlinkClick r:id="rId4" tooltip="https://www.parkregisbirmingham.co.uk"/>
              </a:rPr>
              <a:t>Five Ways train station is also a 5-minute walk from Park Regis.</a:t>
            </a:r>
          </a:p>
          <a:p>
            <a:pPr algn="l">
              <a:lnSpc>
                <a:spcPts val="2240"/>
              </a:lnSpc>
            </a:pPr>
          </a:p>
          <a:p>
            <a:pPr algn="l">
              <a:lnSpc>
                <a:spcPts val="2240"/>
              </a:lnSpc>
            </a:pPr>
            <a:r>
              <a:rPr lang="en-US" sz="1600" spc="288">
                <a:solidFill>
                  <a:srgbClr val="FFFFFF"/>
                </a:solidFill>
                <a:latin typeface="Trebuchet MS"/>
                <a:ea typeface="Trebuchet MS"/>
                <a:cs typeface="Trebuchet MS"/>
                <a:sym typeface="Trebuchet MS"/>
                <a:hlinkClick r:id="rId5" tooltip="https://www.parkregisbirmingham.co.uk"/>
              </a:rPr>
              <a:t>We’ll help our guests to find the best way around town, with local walking, cycling and public transport routes.</a:t>
            </a:r>
          </a:p>
        </p:txBody>
      </p:sp>
      <p:sp>
        <p:nvSpPr>
          <p:cNvPr name="Freeform 6" id="6"/>
          <p:cNvSpPr/>
          <p:nvPr/>
        </p:nvSpPr>
        <p:spPr>
          <a:xfrm flipH="false" flipV="false" rot="0">
            <a:off x="15912671" y="9616445"/>
            <a:ext cx="2153241" cy="483381"/>
          </a:xfrm>
          <a:custGeom>
            <a:avLst/>
            <a:gdLst/>
            <a:ahLst/>
            <a:cxnLst/>
            <a:rect r="r" b="b" t="t" l="l"/>
            <a:pathLst>
              <a:path h="483381" w="2153241">
                <a:moveTo>
                  <a:pt x="0" y="0"/>
                </a:moveTo>
                <a:lnTo>
                  <a:pt x="2153242" y="0"/>
                </a:lnTo>
                <a:lnTo>
                  <a:pt x="2153242" y="483381"/>
                </a:lnTo>
                <a:lnTo>
                  <a:pt x="0" y="483381"/>
                </a:lnTo>
                <a:lnTo>
                  <a:pt x="0" y="0"/>
                </a:lnTo>
                <a:close/>
              </a:path>
            </a:pathLst>
          </a:custGeom>
          <a:blipFill>
            <a:blip r:embed="rId6"/>
            <a:stretch>
              <a:fillRect l="0" t="0" r="0" b="0"/>
            </a:stretch>
          </a:blipFill>
        </p:spPr>
      </p:sp>
      <p:sp>
        <p:nvSpPr>
          <p:cNvPr name="TextBox 7" id="7"/>
          <p:cNvSpPr txBox="true"/>
          <p:nvPr/>
        </p:nvSpPr>
        <p:spPr>
          <a:xfrm rot="0">
            <a:off x="1028700" y="981075"/>
            <a:ext cx="6772308" cy="1462405"/>
          </a:xfrm>
          <a:prstGeom prst="rect">
            <a:avLst/>
          </a:prstGeom>
        </p:spPr>
        <p:txBody>
          <a:bodyPr anchor="t" rtlCol="false" tIns="0" lIns="0" bIns="0" rIns="0">
            <a:spAutoFit/>
          </a:bodyPr>
          <a:lstStyle/>
          <a:p>
            <a:pPr algn="l">
              <a:lnSpc>
                <a:spcPts val="5389"/>
              </a:lnSpc>
            </a:pPr>
            <a:r>
              <a:rPr lang="en-US" sz="4899" spc="734">
                <a:solidFill>
                  <a:srgbClr val="FFFFFF"/>
                </a:solidFill>
                <a:latin typeface="Verlag"/>
                <a:ea typeface="Verlag"/>
                <a:cs typeface="Verlag"/>
                <a:sym typeface="Verlag"/>
              </a:rPr>
              <a:t>ECO-FRIENDLY TRAVEL</a:t>
            </a:r>
          </a:p>
        </p:txBody>
      </p:sp>
      <p:grpSp>
        <p:nvGrpSpPr>
          <p:cNvPr name="Group 8" id="8"/>
          <p:cNvGrpSpPr/>
          <p:nvPr/>
        </p:nvGrpSpPr>
        <p:grpSpPr>
          <a:xfrm rot="0">
            <a:off x="9961443" y="1028700"/>
            <a:ext cx="7297857" cy="8229600"/>
            <a:chOff x="0" y="0"/>
            <a:chExt cx="9730476" cy="10972800"/>
          </a:xfrm>
        </p:grpSpPr>
        <p:pic>
          <p:nvPicPr>
            <p:cNvPr name="Picture 9" id="9"/>
            <p:cNvPicPr>
              <a:picLocks noChangeAspect="true"/>
            </p:cNvPicPr>
            <p:nvPr/>
          </p:nvPicPr>
          <p:blipFill>
            <a:blip r:embed="rId7"/>
            <a:srcRect l="20652" t="0" r="20652" b="0"/>
            <a:stretch>
              <a:fillRect/>
            </a:stretch>
          </p:blipFill>
          <p:spPr>
            <a:xfrm flipH="false" flipV="false">
              <a:off x="0" y="0"/>
              <a:ext cx="9730476" cy="10972800"/>
            </a:xfrm>
            <a:prstGeom prst="rect">
              <a:avLst/>
            </a:prstGeom>
          </p:spPr>
        </p:pic>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9144000" y="-448709"/>
            <a:ext cx="9749523" cy="2431360"/>
          </a:xfrm>
          <a:prstGeom prst="rect">
            <a:avLst/>
          </a:prstGeom>
          <a:solidFill>
            <a:srgbClr val="50266E"/>
          </a:solidFill>
        </p:spPr>
      </p:sp>
      <p:grpSp>
        <p:nvGrpSpPr>
          <p:cNvPr name="Group 3" id="3"/>
          <p:cNvGrpSpPr/>
          <p:nvPr/>
        </p:nvGrpSpPr>
        <p:grpSpPr>
          <a:xfrm rot="0">
            <a:off x="9967860" y="4019308"/>
            <a:ext cx="823335" cy="823335"/>
            <a:chOff x="0" y="0"/>
            <a:chExt cx="1913890" cy="1913890"/>
          </a:xfrm>
        </p:grpSpPr>
        <p:sp>
          <p:nvSpPr>
            <p:cNvPr name="Freeform 4" id="4"/>
            <p:cNvSpPr/>
            <p:nvPr/>
          </p:nvSpPr>
          <p:spPr>
            <a:xfrm flipH="false" flipV="false" rot="0">
              <a:off x="0" y="0"/>
              <a:ext cx="1913890" cy="1913890"/>
            </a:xfrm>
            <a:custGeom>
              <a:avLst/>
              <a:gdLst/>
              <a:ahLst/>
              <a:cxnLst/>
              <a:rect r="r" b="b" t="t" l="l"/>
              <a:pathLst>
                <a:path h="1913890" w="1913890">
                  <a:moveTo>
                    <a:pt x="0" y="0"/>
                  </a:moveTo>
                  <a:lnTo>
                    <a:pt x="1913890" y="0"/>
                  </a:lnTo>
                  <a:lnTo>
                    <a:pt x="1913890" y="1913890"/>
                  </a:lnTo>
                  <a:lnTo>
                    <a:pt x="0" y="1913890"/>
                  </a:lnTo>
                  <a:close/>
                </a:path>
              </a:pathLst>
            </a:custGeom>
            <a:solidFill>
              <a:srgbClr val="50266E"/>
            </a:solidFill>
          </p:spPr>
        </p:sp>
      </p:grpSp>
      <p:sp>
        <p:nvSpPr>
          <p:cNvPr name="Freeform 5" id="5"/>
          <p:cNvSpPr/>
          <p:nvPr/>
        </p:nvSpPr>
        <p:spPr>
          <a:xfrm flipH="false" flipV="false" rot="0">
            <a:off x="10153235" y="4095520"/>
            <a:ext cx="452585" cy="670910"/>
          </a:xfrm>
          <a:custGeom>
            <a:avLst/>
            <a:gdLst/>
            <a:ahLst/>
            <a:cxnLst/>
            <a:rect r="r" b="b" t="t" l="l"/>
            <a:pathLst>
              <a:path h="670910" w="452585">
                <a:moveTo>
                  <a:pt x="0" y="0"/>
                </a:moveTo>
                <a:lnTo>
                  <a:pt x="452585" y="0"/>
                </a:lnTo>
                <a:lnTo>
                  <a:pt x="452585" y="670911"/>
                </a:lnTo>
                <a:lnTo>
                  <a:pt x="0" y="6709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9967860" y="5057865"/>
            <a:ext cx="823335" cy="823335"/>
            <a:chOff x="0" y="0"/>
            <a:chExt cx="1913890" cy="1913890"/>
          </a:xfrm>
        </p:grpSpPr>
        <p:sp>
          <p:nvSpPr>
            <p:cNvPr name="Freeform 7" id="7"/>
            <p:cNvSpPr/>
            <p:nvPr/>
          </p:nvSpPr>
          <p:spPr>
            <a:xfrm flipH="false" flipV="false" rot="0">
              <a:off x="0" y="0"/>
              <a:ext cx="1913890" cy="1913890"/>
            </a:xfrm>
            <a:custGeom>
              <a:avLst/>
              <a:gdLst/>
              <a:ahLst/>
              <a:cxnLst/>
              <a:rect r="r" b="b" t="t" l="l"/>
              <a:pathLst>
                <a:path h="1913890" w="1913890">
                  <a:moveTo>
                    <a:pt x="0" y="0"/>
                  </a:moveTo>
                  <a:lnTo>
                    <a:pt x="1913890" y="0"/>
                  </a:lnTo>
                  <a:lnTo>
                    <a:pt x="1913890" y="1913890"/>
                  </a:lnTo>
                  <a:lnTo>
                    <a:pt x="0" y="1913890"/>
                  </a:lnTo>
                  <a:close/>
                </a:path>
              </a:pathLst>
            </a:custGeom>
            <a:solidFill>
              <a:srgbClr val="50266E"/>
            </a:solidFill>
          </p:spPr>
        </p:sp>
      </p:grpSp>
      <p:sp>
        <p:nvSpPr>
          <p:cNvPr name="TextBox 8" id="8"/>
          <p:cNvSpPr txBox="true"/>
          <p:nvPr/>
        </p:nvSpPr>
        <p:spPr>
          <a:xfrm rot="0">
            <a:off x="11331666" y="5194756"/>
            <a:ext cx="2731401" cy="302794"/>
          </a:xfrm>
          <a:prstGeom prst="rect">
            <a:avLst/>
          </a:prstGeom>
        </p:spPr>
        <p:txBody>
          <a:bodyPr anchor="t" rtlCol="false" tIns="0" lIns="0" bIns="0" rIns="0">
            <a:spAutoFit/>
          </a:bodyPr>
          <a:lstStyle/>
          <a:p>
            <a:pPr algn="l" marL="0" indent="0" lvl="1">
              <a:lnSpc>
                <a:spcPts val="2210"/>
              </a:lnSpc>
              <a:spcBef>
                <a:spcPts val="1657"/>
              </a:spcBef>
            </a:pPr>
            <a:r>
              <a:rPr lang="en-US" sz="1578" spc="284">
                <a:solidFill>
                  <a:srgbClr val="50266E"/>
                </a:solidFill>
                <a:latin typeface="Verlag"/>
                <a:ea typeface="Verlag"/>
                <a:cs typeface="Verlag"/>
                <a:sym typeface="Verlag"/>
              </a:rPr>
              <a:t>CALL US</a:t>
            </a:r>
          </a:p>
        </p:txBody>
      </p:sp>
      <p:sp>
        <p:nvSpPr>
          <p:cNvPr name="TextBox 9" id="9"/>
          <p:cNvSpPr txBox="true"/>
          <p:nvPr/>
        </p:nvSpPr>
        <p:spPr>
          <a:xfrm rot="0">
            <a:off x="11331666" y="5484432"/>
            <a:ext cx="2731401" cy="250235"/>
          </a:xfrm>
          <a:prstGeom prst="rect">
            <a:avLst/>
          </a:prstGeom>
        </p:spPr>
        <p:txBody>
          <a:bodyPr anchor="t" rtlCol="false" tIns="0" lIns="0" bIns="0" rIns="0">
            <a:spAutoFit/>
          </a:bodyPr>
          <a:lstStyle/>
          <a:p>
            <a:pPr algn="l" marL="0" indent="0" lvl="1">
              <a:lnSpc>
                <a:spcPts val="1957"/>
              </a:lnSpc>
            </a:pPr>
            <a:r>
              <a:rPr lang="en-US" sz="1398" spc="251">
                <a:solidFill>
                  <a:srgbClr val="1D1516"/>
                </a:solidFill>
                <a:latin typeface="Lato"/>
                <a:ea typeface="Lato"/>
                <a:cs typeface="Lato"/>
                <a:sym typeface="Lato"/>
              </a:rPr>
              <a:t> 0121 369 5555</a:t>
            </a:r>
          </a:p>
        </p:txBody>
      </p:sp>
      <p:sp>
        <p:nvSpPr>
          <p:cNvPr name="Freeform 10" id="10"/>
          <p:cNvSpPr/>
          <p:nvPr/>
        </p:nvSpPr>
        <p:spPr>
          <a:xfrm flipH="true" flipV="false" rot="0">
            <a:off x="10076459" y="5166464"/>
            <a:ext cx="606136" cy="606136"/>
          </a:xfrm>
          <a:custGeom>
            <a:avLst/>
            <a:gdLst/>
            <a:ahLst/>
            <a:cxnLst/>
            <a:rect r="r" b="b" t="t" l="l"/>
            <a:pathLst>
              <a:path h="606136" w="606136">
                <a:moveTo>
                  <a:pt x="606136" y="0"/>
                </a:moveTo>
                <a:lnTo>
                  <a:pt x="0" y="0"/>
                </a:lnTo>
                <a:lnTo>
                  <a:pt x="0" y="606137"/>
                </a:lnTo>
                <a:lnTo>
                  <a:pt x="606136" y="606137"/>
                </a:lnTo>
                <a:lnTo>
                  <a:pt x="606136"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1" id="11"/>
          <p:cNvGrpSpPr/>
          <p:nvPr/>
        </p:nvGrpSpPr>
        <p:grpSpPr>
          <a:xfrm rot="0">
            <a:off x="13678494" y="4014218"/>
            <a:ext cx="823335" cy="823335"/>
            <a:chOff x="0" y="0"/>
            <a:chExt cx="1913890" cy="1913890"/>
          </a:xfrm>
        </p:grpSpPr>
        <p:sp>
          <p:nvSpPr>
            <p:cNvPr name="Freeform 12" id="12"/>
            <p:cNvSpPr/>
            <p:nvPr/>
          </p:nvSpPr>
          <p:spPr>
            <a:xfrm flipH="false" flipV="false" rot="0">
              <a:off x="0" y="0"/>
              <a:ext cx="1913890" cy="1913890"/>
            </a:xfrm>
            <a:custGeom>
              <a:avLst/>
              <a:gdLst/>
              <a:ahLst/>
              <a:cxnLst/>
              <a:rect r="r" b="b" t="t" l="l"/>
              <a:pathLst>
                <a:path h="1913890" w="1913890">
                  <a:moveTo>
                    <a:pt x="0" y="0"/>
                  </a:moveTo>
                  <a:lnTo>
                    <a:pt x="1913890" y="0"/>
                  </a:lnTo>
                  <a:lnTo>
                    <a:pt x="1913890" y="1913890"/>
                  </a:lnTo>
                  <a:lnTo>
                    <a:pt x="0" y="1913890"/>
                  </a:lnTo>
                  <a:close/>
                </a:path>
              </a:pathLst>
            </a:custGeom>
            <a:solidFill>
              <a:srgbClr val="50266E"/>
            </a:solidFill>
          </p:spPr>
        </p:sp>
      </p:grpSp>
      <p:sp>
        <p:nvSpPr>
          <p:cNvPr name="Freeform 13" id="13"/>
          <p:cNvSpPr/>
          <p:nvPr/>
        </p:nvSpPr>
        <p:spPr>
          <a:xfrm flipH="false" flipV="false" rot="0">
            <a:off x="13766368" y="4116662"/>
            <a:ext cx="647589" cy="618447"/>
          </a:xfrm>
          <a:custGeom>
            <a:avLst/>
            <a:gdLst/>
            <a:ahLst/>
            <a:cxnLst/>
            <a:rect r="r" b="b" t="t" l="l"/>
            <a:pathLst>
              <a:path h="618447" w="647589">
                <a:moveTo>
                  <a:pt x="0" y="0"/>
                </a:moveTo>
                <a:lnTo>
                  <a:pt x="647588" y="0"/>
                </a:lnTo>
                <a:lnTo>
                  <a:pt x="647588" y="618448"/>
                </a:lnTo>
                <a:lnTo>
                  <a:pt x="0" y="6184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4" id="14"/>
          <p:cNvGrpSpPr/>
          <p:nvPr/>
        </p:nvGrpSpPr>
        <p:grpSpPr>
          <a:xfrm rot="0">
            <a:off x="13678494" y="5057865"/>
            <a:ext cx="823335" cy="823335"/>
            <a:chOff x="0" y="0"/>
            <a:chExt cx="1913890" cy="1913890"/>
          </a:xfrm>
        </p:grpSpPr>
        <p:sp>
          <p:nvSpPr>
            <p:cNvPr name="Freeform 15" id="15"/>
            <p:cNvSpPr/>
            <p:nvPr/>
          </p:nvSpPr>
          <p:spPr>
            <a:xfrm flipH="false" flipV="false" rot="0">
              <a:off x="0" y="0"/>
              <a:ext cx="1913890" cy="1913890"/>
            </a:xfrm>
            <a:custGeom>
              <a:avLst/>
              <a:gdLst/>
              <a:ahLst/>
              <a:cxnLst/>
              <a:rect r="r" b="b" t="t" l="l"/>
              <a:pathLst>
                <a:path h="1913890" w="1913890">
                  <a:moveTo>
                    <a:pt x="0" y="0"/>
                  </a:moveTo>
                  <a:lnTo>
                    <a:pt x="1913890" y="0"/>
                  </a:lnTo>
                  <a:lnTo>
                    <a:pt x="1913890" y="1913890"/>
                  </a:lnTo>
                  <a:lnTo>
                    <a:pt x="0" y="1913890"/>
                  </a:lnTo>
                  <a:close/>
                </a:path>
              </a:pathLst>
            </a:custGeom>
            <a:solidFill>
              <a:srgbClr val="50266E"/>
            </a:solidFill>
          </p:spPr>
        </p:sp>
      </p:grpSp>
      <p:sp>
        <p:nvSpPr>
          <p:cNvPr name="Freeform 16" id="16"/>
          <p:cNvSpPr/>
          <p:nvPr/>
        </p:nvSpPr>
        <p:spPr>
          <a:xfrm flipH="false" flipV="false" rot="0">
            <a:off x="13766368" y="5143607"/>
            <a:ext cx="647589" cy="647589"/>
          </a:xfrm>
          <a:custGeom>
            <a:avLst/>
            <a:gdLst/>
            <a:ahLst/>
            <a:cxnLst/>
            <a:rect r="r" b="b" t="t" l="l"/>
            <a:pathLst>
              <a:path h="647589" w="647589">
                <a:moveTo>
                  <a:pt x="0" y="0"/>
                </a:moveTo>
                <a:lnTo>
                  <a:pt x="647588" y="0"/>
                </a:lnTo>
                <a:lnTo>
                  <a:pt x="647588" y="647588"/>
                </a:lnTo>
                <a:lnTo>
                  <a:pt x="0" y="64758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7" id="17"/>
          <p:cNvSpPr/>
          <p:nvPr/>
        </p:nvSpPr>
        <p:spPr>
          <a:xfrm flipH="false" flipV="false" rot="0">
            <a:off x="13654715" y="578127"/>
            <a:ext cx="3604585" cy="901146"/>
          </a:xfrm>
          <a:custGeom>
            <a:avLst/>
            <a:gdLst/>
            <a:ahLst/>
            <a:cxnLst/>
            <a:rect r="r" b="b" t="t" l="l"/>
            <a:pathLst>
              <a:path h="901146" w="3604585">
                <a:moveTo>
                  <a:pt x="0" y="0"/>
                </a:moveTo>
                <a:lnTo>
                  <a:pt x="3604585" y="0"/>
                </a:lnTo>
                <a:lnTo>
                  <a:pt x="3604585" y="901146"/>
                </a:lnTo>
                <a:lnTo>
                  <a:pt x="0" y="901146"/>
                </a:lnTo>
                <a:lnTo>
                  <a:pt x="0" y="0"/>
                </a:lnTo>
                <a:close/>
              </a:path>
            </a:pathLst>
          </a:custGeom>
          <a:blipFill>
            <a:blip r:embed="rId10"/>
            <a:stretch>
              <a:fillRect l="0" t="-6250" r="0" b="-6249"/>
            </a:stretch>
          </a:blipFill>
        </p:spPr>
      </p:sp>
      <p:sp>
        <p:nvSpPr>
          <p:cNvPr name="Freeform 18" id="18"/>
          <p:cNvSpPr/>
          <p:nvPr/>
        </p:nvSpPr>
        <p:spPr>
          <a:xfrm flipH="false" flipV="false" rot="0">
            <a:off x="0" y="0"/>
            <a:ext cx="9144000" cy="10287000"/>
          </a:xfrm>
          <a:custGeom>
            <a:avLst/>
            <a:gdLst/>
            <a:ahLst/>
            <a:cxnLst/>
            <a:rect r="r" b="b" t="t" l="l"/>
            <a:pathLst>
              <a:path h="10287000" w="9144000">
                <a:moveTo>
                  <a:pt x="0" y="0"/>
                </a:moveTo>
                <a:lnTo>
                  <a:pt x="9144000" y="0"/>
                </a:lnTo>
                <a:lnTo>
                  <a:pt x="9144000" y="10287000"/>
                </a:lnTo>
                <a:lnTo>
                  <a:pt x="0" y="10287000"/>
                </a:lnTo>
                <a:lnTo>
                  <a:pt x="0" y="0"/>
                </a:lnTo>
                <a:close/>
              </a:path>
            </a:pathLst>
          </a:custGeom>
          <a:blipFill>
            <a:blip r:embed="rId11"/>
            <a:stretch>
              <a:fillRect l="-3276" t="0" r="-27791" b="0"/>
            </a:stretch>
          </a:blipFill>
        </p:spPr>
      </p:sp>
      <p:sp>
        <p:nvSpPr>
          <p:cNvPr name="TextBox 19" id="19"/>
          <p:cNvSpPr txBox="true"/>
          <p:nvPr/>
        </p:nvSpPr>
        <p:spPr>
          <a:xfrm rot="0">
            <a:off x="15042301" y="4179983"/>
            <a:ext cx="2731401" cy="302718"/>
          </a:xfrm>
          <a:prstGeom prst="rect">
            <a:avLst/>
          </a:prstGeom>
        </p:spPr>
        <p:txBody>
          <a:bodyPr anchor="t" rtlCol="false" tIns="0" lIns="0" bIns="0" rIns="0">
            <a:spAutoFit/>
          </a:bodyPr>
          <a:lstStyle/>
          <a:p>
            <a:pPr algn="l" marL="0" indent="0" lvl="1">
              <a:lnSpc>
                <a:spcPts val="2214"/>
              </a:lnSpc>
              <a:spcBef>
                <a:spcPts val="1661"/>
              </a:spcBef>
            </a:pPr>
            <a:r>
              <a:rPr lang="en-US" sz="1581" spc="284">
                <a:solidFill>
                  <a:srgbClr val="50266E"/>
                </a:solidFill>
                <a:latin typeface="Verlag"/>
                <a:ea typeface="Verlag"/>
                <a:cs typeface="Verlag"/>
                <a:sym typeface="Verlag"/>
              </a:rPr>
              <a:t>EMAIL US</a:t>
            </a:r>
          </a:p>
        </p:txBody>
      </p:sp>
      <p:sp>
        <p:nvSpPr>
          <p:cNvPr name="TextBox 20" id="20"/>
          <p:cNvSpPr txBox="true"/>
          <p:nvPr/>
        </p:nvSpPr>
        <p:spPr>
          <a:xfrm rot="0">
            <a:off x="15042301" y="4479184"/>
            <a:ext cx="3137041" cy="434213"/>
          </a:xfrm>
          <a:prstGeom prst="rect">
            <a:avLst/>
          </a:prstGeom>
        </p:spPr>
        <p:txBody>
          <a:bodyPr anchor="t" rtlCol="false" tIns="0" lIns="0" bIns="0" rIns="0">
            <a:spAutoFit/>
          </a:bodyPr>
          <a:lstStyle/>
          <a:p>
            <a:pPr algn="l" marL="0" indent="0" lvl="1">
              <a:lnSpc>
                <a:spcPts val="1792"/>
              </a:lnSpc>
            </a:pPr>
            <a:r>
              <a:rPr lang="en-US" sz="1280" spc="230">
                <a:solidFill>
                  <a:srgbClr val="1D1516"/>
                </a:solidFill>
                <a:latin typeface="Trebuchet MS"/>
                <a:ea typeface="Trebuchet MS"/>
                <a:cs typeface="Trebuchet MS"/>
                <a:sym typeface="Trebuchet MS"/>
              </a:rPr>
              <a:t>hello@parkregis-birmingham.com</a:t>
            </a:r>
          </a:p>
        </p:txBody>
      </p:sp>
      <p:sp>
        <p:nvSpPr>
          <p:cNvPr name="TextBox 21" id="21"/>
          <p:cNvSpPr txBox="true"/>
          <p:nvPr/>
        </p:nvSpPr>
        <p:spPr>
          <a:xfrm rot="0">
            <a:off x="11331666" y="3988123"/>
            <a:ext cx="2731401" cy="302718"/>
          </a:xfrm>
          <a:prstGeom prst="rect">
            <a:avLst/>
          </a:prstGeom>
        </p:spPr>
        <p:txBody>
          <a:bodyPr anchor="t" rtlCol="false" tIns="0" lIns="0" bIns="0" rIns="0">
            <a:spAutoFit/>
          </a:bodyPr>
          <a:lstStyle/>
          <a:p>
            <a:pPr algn="l" marL="0" indent="0" lvl="1">
              <a:lnSpc>
                <a:spcPts val="2214"/>
              </a:lnSpc>
              <a:spcBef>
                <a:spcPts val="1661"/>
              </a:spcBef>
            </a:pPr>
            <a:r>
              <a:rPr lang="en-US" sz="1581" spc="284">
                <a:solidFill>
                  <a:srgbClr val="50266E"/>
                </a:solidFill>
                <a:latin typeface="Verlag"/>
                <a:ea typeface="Verlag"/>
                <a:cs typeface="Verlag"/>
                <a:sym typeface="Verlag"/>
              </a:rPr>
              <a:t>ADDRESS</a:t>
            </a:r>
          </a:p>
        </p:txBody>
      </p:sp>
      <p:sp>
        <p:nvSpPr>
          <p:cNvPr name="TextBox 22" id="22"/>
          <p:cNvSpPr txBox="true"/>
          <p:nvPr/>
        </p:nvSpPr>
        <p:spPr>
          <a:xfrm rot="0">
            <a:off x="11331666" y="4277799"/>
            <a:ext cx="2731401" cy="479190"/>
          </a:xfrm>
          <a:prstGeom prst="rect">
            <a:avLst/>
          </a:prstGeom>
        </p:spPr>
        <p:txBody>
          <a:bodyPr anchor="t" rtlCol="false" tIns="0" lIns="0" bIns="0" rIns="0">
            <a:spAutoFit/>
          </a:bodyPr>
          <a:lstStyle/>
          <a:p>
            <a:pPr algn="l">
              <a:lnSpc>
                <a:spcPts val="1937"/>
              </a:lnSpc>
            </a:pPr>
            <a:r>
              <a:rPr lang="en-US" sz="1384" spc="249">
                <a:solidFill>
                  <a:srgbClr val="1D1516"/>
                </a:solidFill>
                <a:latin typeface="Lato"/>
                <a:ea typeface="Lato"/>
                <a:cs typeface="Lato"/>
                <a:sym typeface="Lato"/>
              </a:rPr>
              <a:t>160 Broad Street</a:t>
            </a:r>
          </a:p>
          <a:p>
            <a:pPr algn="l" marL="0" indent="0" lvl="1">
              <a:lnSpc>
                <a:spcPts val="1937"/>
              </a:lnSpc>
            </a:pPr>
            <a:r>
              <a:rPr lang="en-US" sz="1384" spc="249">
                <a:solidFill>
                  <a:srgbClr val="1D1516"/>
                </a:solidFill>
                <a:latin typeface="Lato"/>
                <a:ea typeface="Lato"/>
                <a:cs typeface="Lato"/>
                <a:sym typeface="Lato"/>
              </a:rPr>
              <a:t>Birmingham, B15 1DT</a:t>
            </a:r>
          </a:p>
        </p:txBody>
      </p:sp>
      <p:sp>
        <p:nvSpPr>
          <p:cNvPr name="TextBox 23" id="23"/>
          <p:cNvSpPr txBox="true"/>
          <p:nvPr/>
        </p:nvSpPr>
        <p:spPr>
          <a:xfrm rot="0">
            <a:off x="10015747" y="2414083"/>
            <a:ext cx="5315738" cy="441286"/>
          </a:xfrm>
          <a:prstGeom prst="rect">
            <a:avLst/>
          </a:prstGeom>
        </p:spPr>
        <p:txBody>
          <a:bodyPr anchor="t" rtlCol="false" tIns="0" lIns="0" bIns="0" rIns="0">
            <a:spAutoFit/>
          </a:bodyPr>
          <a:lstStyle/>
          <a:p>
            <a:pPr algn="l">
              <a:lnSpc>
                <a:spcPts val="3502"/>
              </a:lnSpc>
              <a:spcBef>
                <a:spcPts val="2626"/>
              </a:spcBef>
            </a:pPr>
            <a:r>
              <a:rPr lang="en-US" sz="2501" spc="450">
                <a:solidFill>
                  <a:srgbClr val="50266E"/>
                </a:solidFill>
                <a:latin typeface="Trebuchet MS"/>
                <a:ea typeface="Trebuchet MS"/>
                <a:cs typeface="Trebuchet MS"/>
                <a:sym typeface="Trebuchet MS"/>
              </a:rPr>
              <a:t>CONTACT DETAILS</a:t>
            </a:r>
          </a:p>
        </p:txBody>
      </p:sp>
      <p:sp>
        <p:nvSpPr>
          <p:cNvPr name="TextBox 24" id="24"/>
          <p:cNvSpPr txBox="true"/>
          <p:nvPr/>
        </p:nvSpPr>
        <p:spPr>
          <a:xfrm rot="0">
            <a:off x="15042301" y="5252502"/>
            <a:ext cx="2731401" cy="302718"/>
          </a:xfrm>
          <a:prstGeom prst="rect">
            <a:avLst/>
          </a:prstGeom>
        </p:spPr>
        <p:txBody>
          <a:bodyPr anchor="t" rtlCol="false" tIns="0" lIns="0" bIns="0" rIns="0">
            <a:spAutoFit/>
          </a:bodyPr>
          <a:lstStyle/>
          <a:p>
            <a:pPr algn="l" marL="0" indent="0" lvl="1">
              <a:lnSpc>
                <a:spcPts val="2214"/>
              </a:lnSpc>
              <a:spcBef>
                <a:spcPts val="1661"/>
              </a:spcBef>
            </a:pPr>
            <a:r>
              <a:rPr lang="en-US" sz="1581" spc="284">
                <a:solidFill>
                  <a:srgbClr val="50266E"/>
                </a:solidFill>
                <a:latin typeface="Verlag"/>
                <a:ea typeface="Verlag"/>
                <a:cs typeface="Verlag"/>
                <a:sym typeface="Verlag"/>
              </a:rPr>
              <a:t>WEBSITE</a:t>
            </a:r>
          </a:p>
        </p:txBody>
      </p:sp>
      <p:sp>
        <p:nvSpPr>
          <p:cNvPr name="TextBox 25" id="25"/>
          <p:cNvSpPr txBox="true"/>
          <p:nvPr/>
        </p:nvSpPr>
        <p:spPr>
          <a:xfrm rot="0">
            <a:off x="15042301" y="5551704"/>
            <a:ext cx="3023612" cy="215030"/>
          </a:xfrm>
          <a:prstGeom prst="rect">
            <a:avLst/>
          </a:prstGeom>
        </p:spPr>
        <p:txBody>
          <a:bodyPr anchor="t" rtlCol="false" tIns="0" lIns="0" bIns="0" rIns="0">
            <a:spAutoFit/>
          </a:bodyPr>
          <a:lstStyle/>
          <a:p>
            <a:pPr algn="l" marL="0" indent="0" lvl="1">
              <a:lnSpc>
                <a:spcPts val="1797"/>
              </a:lnSpc>
            </a:pPr>
            <a:r>
              <a:rPr lang="en-US" sz="1284" spc="231">
                <a:solidFill>
                  <a:srgbClr val="1D1516"/>
                </a:solidFill>
                <a:latin typeface="Lato"/>
                <a:ea typeface="Lato"/>
                <a:cs typeface="Lato"/>
                <a:sym typeface="Lato"/>
                <a:hlinkClick r:id="rId12" tooltip="https://www.parkregisbirmingham.co.uk"/>
              </a:rPr>
              <a:t>www.</a:t>
            </a:r>
            <a:r>
              <a:rPr lang="en-US" sz="1284" spc="231" u="sng">
                <a:solidFill>
                  <a:srgbClr val="1D1516"/>
                </a:solidFill>
                <a:latin typeface="Lato"/>
                <a:ea typeface="Lato"/>
                <a:cs typeface="Lato"/>
                <a:sym typeface="Lato"/>
                <a:hlinkClick r:id="rId13" tooltip="https://www.parkregisbirmingham.co.uk"/>
              </a:rPr>
              <a:t>p</a:t>
            </a:r>
            <a:r>
              <a:rPr lang="en-US" sz="1284" spc="231">
                <a:solidFill>
                  <a:srgbClr val="1D1516"/>
                </a:solidFill>
                <a:latin typeface="Lato"/>
                <a:ea typeface="Lato"/>
                <a:cs typeface="Lato"/>
                <a:sym typeface="Lato"/>
              </a:rPr>
              <a:t>arkregisbirmigham.com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DAGYiG1Xh14</dc:identifier>
  <dcterms:modified xsi:type="dcterms:W3CDTF">2011-08-01T06:04:30Z</dcterms:modified>
  <cp:revision>1</cp:revision>
  <dc:title>PRB - Welcome to your eco-friendly stay</dc:title>
</cp:coreProperties>
</file>